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5"/>
  </p:notesMasterIdLst>
  <p:sldIdLst>
    <p:sldId id="257" r:id="rId2"/>
    <p:sldId id="259" r:id="rId3"/>
    <p:sldId id="289" r:id="rId4"/>
    <p:sldId id="293" r:id="rId5"/>
    <p:sldId id="268" r:id="rId6"/>
    <p:sldId id="274" r:id="rId7"/>
    <p:sldId id="291" r:id="rId8"/>
    <p:sldId id="280" r:id="rId9"/>
    <p:sldId id="282" r:id="rId10"/>
    <p:sldId id="292" r:id="rId11"/>
    <p:sldId id="286" r:id="rId12"/>
    <p:sldId id="290" r:id="rId13"/>
    <p:sldId id="288"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806F4"/>
    <a:srgbClr val="003CB4"/>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84" d="100"/>
          <a:sy n="84" d="100"/>
        </p:scale>
        <p:origin x="-618" y="-34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F1B435E-23AF-46B6-B559-4329CDC6A24D}" type="datetimeFigureOut">
              <a:rPr lang="ru-RU" smtClean="0"/>
              <a:pPr/>
              <a:t>14.09.2013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AEFF513-C9BD-47C7-892C-D69DA889306A}"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EAEFF513-C9BD-47C7-892C-D69DA889306A}" type="slidenum">
              <a:rPr lang="ru-RU" smtClean="0"/>
              <a:pPr/>
              <a:t>2</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EAEFF513-C9BD-47C7-892C-D69DA889306A}" type="slidenum">
              <a:rPr lang="ru-RU" smtClean="0"/>
              <a:pPr/>
              <a:t>8</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FCC1CC88-42FA-4D6C-AABD-7E32C9F94000}" type="datetime1">
              <a:rPr lang="ru-RU" smtClean="0"/>
              <a:pPr/>
              <a:t>14.09.2013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153E256-00B7-46E8-8573-E0B100DBA1BD}"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9ECFD2F-D8CE-44A1-A942-86C652097EBE}" type="datetime1">
              <a:rPr lang="ru-RU" smtClean="0"/>
              <a:pPr/>
              <a:t>14.09.2013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153E256-00B7-46E8-8573-E0B100DBA1BD}"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2E35535-C0CC-4954-8526-2DF166BE8D8A}" type="datetime1">
              <a:rPr lang="ru-RU" smtClean="0"/>
              <a:pPr/>
              <a:t>14.09.2013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153E256-00B7-46E8-8573-E0B100DBA1BD}"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8A907A4-54AA-4191-89D7-79994DC13F83}" type="datetime1">
              <a:rPr lang="ru-RU" smtClean="0"/>
              <a:pPr/>
              <a:t>14.09.2013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153E256-00B7-46E8-8573-E0B100DBA1BD}"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6746E7EA-FE2B-4C70-8EF2-AD0F5825F98A}" type="datetime1">
              <a:rPr lang="ru-RU" smtClean="0"/>
              <a:pPr/>
              <a:t>14.09.2013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153E256-00B7-46E8-8573-E0B100DBA1BD}"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0F11332C-227A-4AA6-8DE9-79D594260917}" type="datetime1">
              <a:rPr lang="ru-RU" smtClean="0"/>
              <a:pPr/>
              <a:t>14.09.2013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153E256-00B7-46E8-8573-E0B100DBA1BD}"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16120A0C-1F75-4DF9-9805-A81CC0B0A735}" type="datetime1">
              <a:rPr lang="ru-RU" smtClean="0"/>
              <a:pPr/>
              <a:t>14.09.2013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3153E256-00B7-46E8-8573-E0B100DBA1BD}"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AF2F17EC-58C0-4644-ABB2-24C0961F74CD}" type="datetime1">
              <a:rPr lang="ru-RU" smtClean="0"/>
              <a:pPr/>
              <a:t>14.09.2013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153E256-00B7-46E8-8573-E0B100DBA1BD}"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A7543AF-0DA5-403A-BC16-CB787FFB20CC}" type="datetime1">
              <a:rPr lang="ru-RU" smtClean="0"/>
              <a:pPr/>
              <a:t>14.09.2013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153E256-00B7-46E8-8573-E0B100DBA1BD}"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06B7471-F0FB-49F5-87F8-B43DDBA4ABD2}" type="datetime1">
              <a:rPr lang="ru-RU" smtClean="0"/>
              <a:pPr/>
              <a:t>14.09.2013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153E256-00B7-46E8-8573-E0B100DBA1BD}"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1475C73-DAE4-4256-92CD-5780BF1C691F}" type="datetime1">
              <a:rPr lang="ru-RU" smtClean="0"/>
              <a:pPr/>
              <a:t>14.09.2013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153E256-00B7-46E8-8573-E0B100DBA1BD}"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B0F8DE-E223-487D-91ED-52C34AAD7AD5}" type="datetime1">
              <a:rPr lang="ru-RU" smtClean="0"/>
              <a:pPr/>
              <a:t>14.09.2013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153E256-00B7-46E8-8573-E0B100DBA1BD}"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6" name="TextBox 5"/>
          <p:cNvSpPr txBox="1"/>
          <p:nvPr/>
        </p:nvSpPr>
        <p:spPr>
          <a:xfrm>
            <a:off x="1357290" y="2928934"/>
            <a:ext cx="184731" cy="369332"/>
          </a:xfrm>
          <a:prstGeom prst="rect">
            <a:avLst/>
          </a:prstGeom>
          <a:noFill/>
        </p:spPr>
        <p:txBody>
          <a:bodyPr wrap="none" rtlCol="0">
            <a:spAutoFit/>
          </a:bodyPr>
          <a:lstStyle/>
          <a:p>
            <a:endParaRPr lang="ru-RU" dirty="0"/>
          </a:p>
        </p:txBody>
      </p:sp>
      <p:sp>
        <p:nvSpPr>
          <p:cNvPr id="15" name="Прямоугольник 14"/>
          <p:cNvSpPr/>
          <p:nvPr/>
        </p:nvSpPr>
        <p:spPr>
          <a:xfrm>
            <a:off x="392877" y="2857496"/>
            <a:ext cx="8358246" cy="1077218"/>
          </a:xfrm>
          <a:prstGeom prst="rect">
            <a:avLst/>
          </a:prstGeom>
          <a:effectLst>
            <a:glow rad="139700">
              <a:schemeClr val="accent3">
                <a:satMod val="175000"/>
                <a:alpha val="40000"/>
              </a:schemeClr>
            </a:glow>
          </a:effectLst>
        </p:spPr>
        <p:txBody>
          <a:bodyPr wrap="square">
            <a:spAutoFit/>
          </a:bodyPr>
          <a:lstStyle/>
          <a:p>
            <a:pPr algn="ctr"/>
            <a:r>
              <a:rPr lang="en-US" sz="3200" b="1" dirty="0" smtClean="0">
                <a:ln w="3175" cmpd="sng">
                  <a:solidFill>
                    <a:schemeClr val="tx1"/>
                  </a:solidFill>
                  <a:prstDash val="solid"/>
                </a:ln>
                <a:solidFill>
                  <a:schemeClr val="bg1"/>
                </a:solidFill>
                <a:effectLst>
                  <a:glow rad="228600">
                    <a:schemeClr val="accent1">
                      <a:satMod val="175000"/>
                      <a:alpha val="40000"/>
                    </a:schemeClr>
                  </a:glow>
                </a:effectLst>
                <a:latin typeface="Arial" pitchFamily="34" charset="0"/>
                <a:cs typeface="Arial" pitchFamily="34" charset="0"/>
              </a:rPr>
              <a:t>Development of </a:t>
            </a:r>
          </a:p>
          <a:p>
            <a:pPr algn="ctr"/>
            <a:r>
              <a:rPr lang="en-US" sz="3200" b="1" dirty="0" smtClean="0">
                <a:ln w="3175" cmpd="sng">
                  <a:solidFill>
                    <a:schemeClr val="tx1"/>
                  </a:solidFill>
                  <a:prstDash val="solid"/>
                </a:ln>
                <a:solidFill>
                  <a:schemeClr val="bg1"/>
                </a:solidFill>
                <a:effectLst>
                  <a:glow rad="228600">
                    <a:schemeClr val="accent1">
                      <a:satMod val="175000"/>
                      <a:alpha val="40000"/>
                    </a:schemeClr>
                  </a:glow>
                </a:effectLst>
                <a:latin typeface="Arial" pitchFamily="34" charset="0"/>
                <a:cs typeface="Arial" pitchFamily="34" charset="0"/>
              </a:rPr>
              <a:t>Emergency Prevention &amp; </a:t>
            </a:r>
            <a:r>
              <a:rPr lang="en-US" sz="3200" b="1" dirty="0" smtClean="0">
                <a:ln w="3175" cmpd="sng">
                  <a:solidFill>
                    <a:schemeClr val="tx1"/>
                  </a:solidFill>
                  <a:prstDash val="solid"/>
                </a:ln>
                <a:solidFill>
                  <a:schemeClr val="bg1"/>
                </a:solidFill>
                <a:effectLst>
                  <a:glow rad="228600">
                    <a:schemeClr val="accent1">
                      <a:satMod val="175000"/>
                      <a:alpha val="40000"/>
                    </a:schemeClr>
                  </a:glow>
                </a:effectLst>
                <a:latin typeface="Arial" pitchFamily="34" charset="0"/>
                <a:cs typeface="Arial" pitchFamily="34" charset="0"/>
              </a:rPr>
              <a:t>Response </a:t>
            </a:r>
            <a:r>
              <a:rPr lang="en-US" sz="3200" b="1" dirty="0" smtClean="0">
                <a:ln w="3175" cmpd="sng">
                  <a:solidFill>
                    <a:schemeClr val="tx1"/>
                  </a:solidFill>
                  <a:prstDash val="solid"/>
                </a:ln>
                <a:solidFill>
                  <a:schemeClr val="bg1"/>
                </a:solidFill>
                <a:effectLst>
                  <a:glow rad="228600">
                    <a:schemeClr val="accent1">
                      <a:satMod val="175000"/>
                      <a:alpha val="40000"/>
                    </a:schemeClr>
                  </a:glow>
                </a:effectLst>
                <a:latin typeface="Arial" pitchFamily="34" charset="0"/>
                <a:cs typeface="Arial" pitchFamily="34" charset="0"/>
              </a:rPr>
              <a:t>Plan</a:t>
            </a:r>
          </a:p>
        </p:txBody>
      </p:sp>
      <p:sp>
        <p:nvSpPr>
          <p:cNvPr id="5" name="Прямоугольник 4"/>
          <p:cNvSpPr/>
          <p:nvPr/>
        </p:nvSpPr>
        <p:spPr>
          <a:xfrm>
            <a:off x="1082000" y="4381694"/>
            <a:ext cx="7919156" cy="1261884"/>
          </a:xfrm>
          <a:prstGeom prst="rect">
            <a:avLst/>
          </a:prstGeom>
        </p:spPr>
        <p:txBody>
          <a:bodyPr wrap="none">
            <a:spAutoFit/>
          </a:bodyPr>
          <a:lstStyle/>
          <a:p>
            <a:pPr algn="r"/>
            <a:r>
              <a:rPr lang="en-US" sz="1900" b="1" dirty="0" smtClean="0">
                <a:ln w="3175" cmpd="sng">
                  <a:solidFill>
                    <a:schemeClr val="tx1"/>
                  </a:solidFill>
                  <a:prstDash val="solid"/>
                </a:ln>
                <a:solidFill>
                  <a:schemeClr val="bg1"/>
                </a:solidFill>
                <a:effectLst>
                  <a:glow rad="228600">
                    <a:schemeClr val="accent1">
                      <a:satMod val="175000"/>
                      <a:alpha val="40000"/>
                    </a:schemeClr>
                  </a:glow>
                  <a:outerShdw blurRad="63500" dir="3600000" algn="tl" rotWithShape="0">
                    <a:srgbClr val="000000">
                      <a:alpha val="70000"/>
                    </a:srgbClr>
                  </a:outerShdw>
                </a:effectLst>
                <a:latin typeface="Arial" pitchFamily="34" charset="0"/>
                <a:cs typeface="Arial" pitchFamily="34" charset="0"/>
              </a:rPr>
              <a:t>Alexander Sin, PhD </a:t>
            </a:r>
          </a:p>
          <a:p>
            <a:pPr algn="r"/>
            <a:r>
              <a:rPr lang="en-US" sz="1900" b="1" dirty="0" smtClean="0">
                <a:ln w="3175" cmpd="sng">
                  <a:solidFill>
                    <a:schemeClr val="tx1"/>
                  </a:solidFill>
                  <a:prstDash val="solid"/>
                </a:ln>
                <a:solidFill>
                  <a:schemeClr val="bg1"/>
                </a:solidFill>
                <a:effectLst>
                  <a:glow rad="228600">
                    <a:schemeClr val="accent1">
                      <a:satMod val="175000"/>
                      <a:alpha val="40000"/>
                    </a:schemeClr>
                  </a:glow>
                  <a:outerShdw blurRad="63500" dir="3600000" algn="tl" rotWithShape="0">
                    <a:srgbClr val="000000">
                      <a:alpha val="70000"/>
                    </a:srgbClr>
                  </a:outerShdw>
                </a:effectLst>
                <a:latin typeface="Arial" pitchFamily="34" charset="0"/>
                <a:cs typeface="Arial" pitchFamily="34" charset="0"/>
              </a:rPr>
              <a:t>Member of the International Academy of Ecology</a:t>
            </a:r>
          </a:p>
          <a:p>
            <a:pPr algn="r"/>
            <a:r>
              <a:rPr lang="en-US" sz="1900" b="1" dirty="0" smtClean="0">
                <a:ln w="3175" cmpd="sng">
                  <a:solidFill>
                    <a:schemeClr val="tx1"/>
                  </a:solidFill>
                  <a:prstDash val="solid"/>
                </a:ln>
                <a:solidFill>
                  <a:schemeClr val="bg1"/>
                </a:solidFill>
                <a:effectLst>
                  <a:glow rad="228600">
                    <a:schemeClr val="accent1">
                      <a:satMod val="175000"/>
                      <a:alpha val="40000"/>
                    </a:schemeClr>
                  </a:glow>
                  <a:outerShdw blurRad="63500" dir="3600000" algn="tl" rotWithShape="0">
                    <a:srgbClr val="000000">
                      <a:alpha val="70000"/>
                    </a:srgbClr>
                  </a:outerShdw>
                </a:effectLst>
                <a:latin typeface="Arial" pitchFamily="34" charset="0"/>
                <a:cs typeface="Arial" pitchFamily="34" charset="0"/>
              </a:rPr>
              <a:t>and Life Protection Sciences</a:t>
            </a:r>
          </a:p>
          <a:p>
            <a:pPr algn="r"/>
            <a:r>
              <a:rPr lang="en-US" sz="1900" b="1" dirty="0" smtClean="0">
                <a:ln w="3175" cmpd="sng">
                  <a:solidFill>
                    <a:schemeClr val="tx1"/>
                  </a:solidFill>
                  <a:prstDash val="solid"/>
                </a:ln>
                <a:solidFill>
                  <a:schemeClr val="bg1"/>
                </a:solidFill>
                <a:effectLst>
                  <a:glow rad="228600">
                    <a:schemeClr val="accent1">
                      <a:satMod val="175000"/>
                      <a:alpha val="40000"/>
                    </a:schemeClr>
                  </a:glow>
                  <a:outerShdw blurRad="63500" dir="3600000" algn="tl" rotWithShape="0">
                    <a:srgbClr val="000000">
                      <a:alpha val="70000"/>
                    </a:srgbClr>
                  </a:outerShdw>
                </a:effectLst>
                <a:latin typeface="Arial" pitchFamily="34" charset="0"/>
                <a:cs typeface="Arial" pitchFamily="34" charset="0"/>
              </a:rPr>
              <a:t>Head of Mines Rescue Services Department of </a:t>
            </a:r>
            <a:r>
              <a:rPr lang="en-US" sz="1900" b="1" dirty="0" err="1" smtClean="0">
                <a:ln w="3175" cmpd="sng">
                  <a:solidFill>
                    <a:schemeClr val="tx1"/>
                  </a:solidFill>
                  <a:prstDash val="solid"/>
                </a:ln>
                <a:solidFill>
                  <a:schemeClr val="bg1"/>
                </a:solidFill>
                <a:effectLst>
                  <a:glow rad="228600">
                    <a:schemeClr val="accent1">
                      <a:satMod val="175000"/>
                      <a:alpha val="40000"/>
                    </a:schemeClr>
                  </a:glow>
                  <a:outerShdw blurRad="63500" dir="3600000" algn="tl" rotWithShape="0">
                    <a:srgbClr val="000000">
                      <a:alpha val="70000"/>
                    </a:srgbClr>
                  </a:outerShdw>
                </a:effectLst>
                <a:latin typeface="Arial" pitchFamily="34" charset="0"/>
                <a:cs typeface="Arial" pitchFamily="34" charset="0"/>
              </a:rPr>
              <a:t>Emercom</a:t>
            </a:r>
            <a:r>
              <a:rPr lang="en-US" sz="1900" b="1" dirty="0" smtClean="0">
                <a:ln w="3175" cmpd="sng">
                  <a:solidFill>
                    <a:schemeClr val="tx1"/>
                  </a:solidFill>
                  <a:prstDash val="solid"/>
                </a:ln>
                <a:solidFill>
                  <a:schemeClr val="bg1"/>
                </a:solidFill>
                <a:effectLst>
                  <a:glow rad="228600">
                    <a:schemeClr val="accent1">
                      <a:satMod val="175000"/>
                      <a:alpha val="40000"/>
                    </a:schemeClr>
                  </a:glow>
                  <a:outerShdw blurRad="63500" dir="3600000" algn="tl" rotWithShape="0">
                    <a:srgbClr val="000000">
                      <a:alpha val="70000"/>
                    </a:srgbClr>
                  </a:outerShdw>
                </a:effectLst>
                <a:latin typeface="Arial" pitchFamily="34" charset="0"/>
                <a:cs typeface="Arial" pitchFamily="34" charset="0"/>
              </a:rPr>
              <a:t> of Russia</a:t>
            </a:r>
          </a:p>
        </p:txBody>
      </p:sp>
      <p:sp>
        <p:nvSpPr>
          <p:cNvPr id="7" name="Прямоугольник 6"/>
          <p:cNvSpPr/>
          <p:nvPr/>
        </p:nvSpPr>
        <p:spPr>
          <a:xfrm>
            <a:off x="3643306" y="5929330"/>
            <a:ext cx="1736373" cy="307777"/>
          </a:xfrm>
          <a:prstGeom prst="rect">
            <a:avLst/>
          </a:prstGeom>
          <a:ln>
            <a:noFill/>
          </a:ln>
        </p:spPr>
        <p:txBody>
          <a:bodyPr wrap="none">
            <a:spAutoFit/>
          </a:bodyPr>
          <a:lstStyle/>
          <a:p>
            <a:pPr algn="ctr"/>
            <a:r>
              <a:rPr lang="en-US" sz="1400" dirty="0" smtClean="0">
                <a:ln w="3175" cmpd="sng">
                  <a:noFill/>
                  <a:prstDash val="solid"/>
                </a:ln>
                <a:solidFill>
                  <a:schemeClr val="bg1"/>
                </a:solidFill>
                <a:effectLst>
                  <a:outerShdw blurRad="38100" dist="38100" dir="2700000" algn="tl">
                    <a:srgbClr val="000000">
                      <a:alpha val="43137"/>
                    </a:srgbClr>
                  </a:outerShdw>
                </a:effectLst>
                <a:latin typeface="Arial" pitchFamily="34" charset="0"/>
                <a:cs typeface="Arial" pitchFamily="34" charset="0"/>
              </a:rPr>
              <a:t>Niagara Falls, </a:t>
            </a:r>
            <a:r>
              <a:rPr lang="ru-RU" sz="1400" dirty="0" smtClean="0">
                <a:ln w="3175" cmpd="sng">
                  <a:noFill/>
                  <a:prstDash val="solid"/>
                </a:ln>
                <a:solidFill>
                  <a:schemeClr val="bg1"/>
                </a:solidFill>
                <a:effectLst>
                  <a:outerShdw blurRad="38100" dist="38100" dir="2700000" algn="tl">
                    <a:srgbClr val="000000">
                      <a:alpha val="43137"/>
                    </a:srgbClr>
                  </a:outerShdw>
                </a:effectLst>
                <a:latin typeface="Arial" pitchFamily="34" charset="0"/>
                <a:cs typeface="Arial" pitchFamily="34" charset="0"/>
              </a:rPr>
              <a:t>2013</a:t>
            </a:r>
          </a:p>
        </p:txBody>
      </p:sp>
      <p:sp>
        <p:nvSpPr>
          <p:cNvPr id="8" name="Прямоугольник 7"/>
          <p:cNvSpPr/>
          <p:nvPr/>
        </p:nvSpPr>
        <p:spPr>
          <a:xfrm>
            <a:off x="1928794" y="142852"/>
            <a:ext cx="5315879" cy="861774"/>
          </a:xfrm>
          <a:prstGeom prst="rect">
            <a:avLst/>
          </a:prstGeom>
        </p:spPr>
        <p:txBody>
          <a:bodyPr wrap="none">
            <a:spAutoFit/>
          </a:bodyPr>
          <a:lstStyle/>
          <a:p>
            <a:pPr algn="ctr"/>
            <a:r>
              <a:rPr lang="en-US" sz="2500" b="1" dirty="0" smtClean="0">
                <a:ln w="3175" cmpd="sng">
                  <a:solidFill>
                    <a:schemeClr val="tx1"/>
                  </a:solidFill>
                  <a:prstDash val="solid"/>
                </a:ln>
                <a:solidFill>
                  <a:schemeClr val="bg1"/>
                </a:solidFill>
                <a:effectLst>
                  <a:glow rad="228600">
                    <a:schemeClr val="accent1">
                      <a:satMod val="175000"/>
                      <a:alpha val="40000"/>
                    </a:schemeClr>
                  </a:glow>
                  <a:outerShdw blurRad="63500" dir="3600000" algn="tl" rotWithShape="0">
                    <a:srgbClr val="000000">
                      <a:alpha val="70000"/>
                    </a:srgbClr>
                  </a:outerShdw>
                </a:effectLst>
                <a:latin typeface="Arial" pitchFamily="34" charset="0"/>
                <a:cs typeface="Arial" pitchFamily="34" charset="0"/>
              </a:rPr>
              <a:t>International Mines Rescue Body </a:t>
            </a:r>
            <a:br>
              <a:rPr lang="en-US" sz="2500" b="1" dirty="0" smtClean="0">
                <a:ln w="3175" cmpd="sng">
                  <a:solidFill>
                    <a:schemeClr val="tx1"/>
                  </a:solidFill>
                  <a:prstDash val="solid"/>
                </a:ln>
                <a:solidFill>
                  <a:schemeClr val="bg1"/>
                </a:solidFill>
                <a:effectLst>
                  <a:glow rad="228600">
                    <a:schemeClr val="accent1">
                      <a:satMod val="175000"/>
                      <a:alpha val="40000"/>
                    </a:schemeClr>
                  </a:glow>
                  <a:outerShdw blurRad="63500" dir="3600000" algn="tl" rotWithShape="0">
                    <a:srgbClr val="000000">
                      <a:alpha val="70000"/>
                    </a:srgbClr>
                  </a:outerShdw>
                </a:effectLst>
                <a:latin typeface="Arial" pitchFamily="34" charset="0"/>
                <a:cs typeface="Arial" pitchFamily="34" charset="0"/>
              </a:rPr>
            </a:br>
            <a:r>
              <a:rPr lang="en-US" sz="2500" b="1" dirty="0" smtClean="0">
                <a:ln w="3175" cmpd="sng">
                  <a:solidFill>
                    <a:schemeClr val="tx1"/>
                  </a:solidFill>
                  <a:prstDash val="solid"/>
                </a:ln>
                <a:solidFill>
                  <a:schemeClr val="bg1"/>
                </a:solidFill>
                <a:effectLst>
                  <a:glow rad="228600">
                    <a:schemeClr val="accent1">
                      <a:satMod val="175000"/>
                      <a:alpha val="40000"/>
                    </a:schemeClr>
                  </a:glow>
                  <a:outerShdw blurRad="63500" dir="3600000" algn="tl" rotWithShape="0">
                    <a:srgbClr val="000000">
                      <a:alpha val="70000"/>
                    </a:srgbClr>
                  </a:outerShdw>
                </a:effectLst>
                <a:latin typeface="Arial" pitchFamily="34" charset="0"/>
                <a:cs typeface="Arial" pitchFamily="34" charset="0"/>
              </a:rPr>
              <a:t>Conference 2013</a:t>
            </a:r>
            <a:endParaRPr lang="ru-RU" sz="2500" b="1" dirty="0" smtClean="0">
              <a:ln w="3175" cmpd="sng">
                <a:solidFill>
                  <a:schemeClr val="tx1"/>
                </a:solidFill>
                <a:prstDash val="solid"/>
              </a:ln>
              <a:solidFill>
                <a:schemeClr val="bg1"/>
              </a:solidFill>
              <a:effectLst>
                <a:glow rad="228600">
                  <a:schemeClr val="accent1">
                    <a:satMod val="175000"/>
                    <a:alpha val="40000"/>
                  </a:schemeClr>
                </a:glow>
                <a:outerShdw blurRad="63500" dir="3600000" algn="tl" rotWithShape="0">
                  <a:srgbClr val="000000">
                    <a:alpha val="70000"/>
                  </a:srgbClr>
                </a:outerShdw>
              </a:effectLst>
              <a:latin typeface="Arial" pitchFamily="34" charset="0"/>
              <a:cs typeface="Arial" pitchFamily="34" charset="0"/>
            </a:endParaRPr>
          </a:p>
        </p:txBody>
      </p:sp>
      <p:pic>
        <p:nvPicPr>
          <p:cNvPr id="10" name="Picture 12" descr="Canada flag pictures"/>
          <p:cNvPicPr/>
          <p:nvPr/>
        </p:nvPicPr>
        <p:blipFill>
          <a:blip r:embed="rId3" cstate="print"/>
          <a:srcRect/>
          <a:stretch>
            <a:fillRect/>
          </a:stretch>
        </p:blipFill>
        <p:spPr bwMode="auto">
          <a:xfrm>
            <a:off x="4143372" y="6286520"/>
            <a:ext cx="785818" cy="349252"/>
          </a:xfrm>
          <a:prstGeom prst="rect">
            <a:avLst/>
          </a:prstGeom>
          <a:noFill/>
          <a:ln w="9525">
            <a:noFill/>
            <a:miter lim="800000"/>
            <a:headEnd/>
            <a:tailEnd/>
          </a:ln>
          <a:effectLst>
            <a:outerShdw blurRad="63500" sx="102000" sy="102000" algn="ctr" rotWithShape="0">
              <a:prstClr val="black">
                <a:alpha val="40000"/>
              </a:prstClr>
            </a:outerShdw>
          </a:effectLst>
        </p:spPr>
      </p:pic>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0"/>
            <a:ext cx="8229600" cy="1143000"/>
          </a:xfrm>
        </p:spPr>
        <p:txBody>
          <a:bodyPr>
            <a:normAutofit/>
          </a:bodyPr>
          <a:lstStyle/>
          <a:p>
            <a:r>
              <a:rPr lang="en-US" sz="2800" b="1" dirty="0" smtClean="0">
                <a:solidFill>
                  <a:schemeClr val="bg1"/>
                </a:solidFill>
                <a:latin typeface="Arial Black" pitchFamily="34" charset="0"/>
              </a:rPr>
              <a:t>Alarm sensors are installed at the following places in the </a:t>
            </a:r>
            <a:r>
              <a:rPr lang="en-US" sz="2800" b="1" dirty="0" smtClean="0">
                <a:solidFill>
                  <a:schemeClr val="bg1"/>
                </a:solidFill>
                <a:latin typeface="Arial Black" pitchFamily="34" charset="0"/>
              </a:rPr>
              <a:t>mine:</a:t>
            </a:r>
            <a:endParaRPr lang="ru-RU" sz="2800" b="1" dirty="0">
              <a:solidFill>
                <a:schemeClr val="bg1"/>
              </a:solidFill>
              <a:latin typeface="Arial Black" pitchFamily="34" charset="0"/>
            </a:endParaRPr>
          </a:p>
        </p:txBody>
      </p:sp>
      <p:sp>
        <p:nvSpPr>
          <p:cNvPr id="3" name="Содержимое 2"/>
          <p:cNvSpPr>
            <a:spLocks noGrp="1"/>
          </p:cNvSpPr>
          <p:nvPr>
            <p:ph idx="1"/>
          </p:nvPr>
        </p:nvSpPr>
        <p:spPr>
          <a:xfrm>
            <a:off x="914400" y="1428736"/>
            <a:ext cx="8229600" cy="4525963"/>
          </a:xfrm>
        </p:spPr>
        <p:txBody>
          <a:bodyPr>
            <a:normAutofit/>
          </a:bodyPr>
          <a:lstStyle/>
          <a:p>
            <a:pPr marL="82550" indent="374650" algn="just">
              <a:lnSpc>
                <a:spcPct val="115000"/>
              </a:lnSpc>
              <a:spcBef>
                <a:spcPts val="310"/>
              </a:spcBef>
              <a:spcAft>
                <a:spcPts val="0"/>
              </a:spcAft>
              <a:buNone/>
            </a:pPr>
            <a:endParaRPr lang="ru-RU" sz="2600" dirty="0" smtClean="0">
              <a:latin typeface="Arial Narrow" pitchFamily="34" charset="0"/>
              <a:ea typeface="Times New Roman"/>
            </a:endParaRPr>
          </a:p>
          <a:p>
            <a:endParaRPr lang="ru-RU" dirty="0"/>
          </a:p>
        </p:txBody>
      </p:sp>
      <p:sp>
        <p:nvSpPr>
          <p:cNvPr id="7" name="Прямоугольник 6"/>
          <p:cNvSpPr/>
          <p:nvPr/>
        </p:nvSpPr>
        <p:spPr>
          <a:xfrm>
            <a:off x="1000100" y="1571612"/>
            <a:ext cx="7929618" cy="446276"/>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marL="82550" indent="374650" algn="just">
              <a:lnSpc>
                <a:spcPct val="115000"/>
              </a:lnSpc>
              <a:spcBef>
                <a:spcPts val="310"/>
              </a:spcBef>
            </a:pPr>
            <a:r>
              <a:rPr lang="ru-RU" sz="2000" dirty="0" smtClean="0">
                <a:latin typeface="Arial Narrow" pitchFamily="34" charset="0"/>
                <a:ea typeface="Times New Roman"/>
                <a:cs typeface="Times New Roman"/>
              </a:rPr>
              <a:t>- </a:t>
            </a:r>
            <a:r>
              <a:rPr lang="en-US" sz="2000" dirty="0" smtClean="0">
                <a:latin typeface="Arial Narrow" pitchFamily="34" charset="0"/>
                <a:ea typeface="Times New Roman"/>
                <a:cs typeface="Times New Roman"/>
              </a:rPr>
              <a:t>near </a:t>
            </a:r>
            <a:r>
              <a:rPr lang="en-US" sz="2000" dirty="0" smtClean="0">
                <a:latin typeface="Arial Narrow" pitchFamily="34" charset="0"/>
                <a:ea typeface="Times New Roman"/>
                <a:cs typeface="Times New Roman"/>
              </a:rPr>
              <a:t> the </a:t>
            </a:r>
            <a:r>
              <a:rPr lang="en-US" sz="2000" dirty="0" smtClean="0">
                <a:latin typeface="Arial Narrow" pitchFamily="34" charset="0"/>
                <a:ea typeface="Times New Roman"/>
                <a:cs typeface="Times New Roman"/>
              </a:rPr>
              <a:t>exits to the </a:t>
            </a:r>
            <a:r>
              <a:rPr lang="en-US" sz="2000" dirty="0" smtClean="0">
                <a:latin typeface="Arial Narrow" pitchFamily="34" charset="0"/>
                <a:ea typeface="Times New Roman"/>
                <a:cs typeface="Times New Roman"/>
              </a:rPr>
              <a:t>surface;</a:t>
            </a:r>
            <a:endParaRPr lang="ru-RU" sz="2000" dirty="0" smtClean="0">
              <a:latin typeface="Arial Narrow" pitchFamily="34" charset="0"/>
              <a:ea typeface="Times New Roman"/>
            </a:endParaRPr>
          </a:p>
        </p:txBody>
      </p:sp>
      <p:sp>
        <p:nvSpPr>
          <p:cNvPr id="8" name="Прямоугольник 7"/>
          <p:cNvSpPr/>
          <p:nvPr/>
        </p:nvSpPr>
        <p:spPr>
          <a:xfrm>
            <a:off x="1000100" y="2214554"/>
            <a:ext cx="7929618" cy="446276"/>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marL="82550" indent="374650" algn="just">
              <a:lnSpc>
                <a:spcPct val="115000"/>
              </a:lnSpc>
              <a:spcBef>
                <a:spcPts val="310"/>
              </a:spcBef>
            </a:pPr>
            <a:r>
              <a:rPr lang="ru-RU" sz="2000" dirty="0" smtClean="0">
                <a:latin typeface="Arial Narrow" pitchFamily="34" charset="0"/>
                <a:ea typeface="Times New Roman"/>
                <a:cs typeface="Times New Roman"/>
              </a:rPr>
              <a:t>- </a:t>
            </a:r>
            <a:r>
              <a:rPr lang="en-US" sz="2000" dirty="0" smtClean="0">
                <a:latin typeface="Arial Narrow" pitchFamily="34" charset="0"/>
                <a:ea typeface="Times New Roman"/>
                <a:cs typeface="Times New Roman"/>
              </a:rPr>
              <a:t>at the places of air </a:t>
            </a:r>
            <a:r>
              <a:rPr lang="en-US" sz="2000" dirty="0" smtClean="0">
                <a:latin typeface="Arial Narrow" pitchFamily="34" charset="0"/>
                <a:ea typeface="Times New Roman"/>
                <a:cs typeface="Times New Roman"/>
              </a:rPr>
              <a:t>split;</a:t>
            </a:r>
            <a:endParaRPr lang="ru-RU" sz="2000" dirty="0" smtClean="0">
              <a:latin typeface="Arial Narrow" pitchFamily="34" charset="0"/>
              <a:ea typeface="Times New Roman"/>
            </a:endParaRPr>
          </a:p>
        </p:txBody>
      </p:sp>
      <p:sp>
        <p:nvSpPr>
          <p:cNvPr id="9" name="Прямоугольник 8"/>
          <p:cNvSpPr/>
          <p:nvPr/>
        </p:nvSpPr>
        <p:spPr>
          <a:xfrm>
            <a:off x="1000100" y="3500438"/>
            <a:ext cx="7929618" cy="800219"/>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marL="82550" indent="374650" algn="just">
              <a:lnSpc>
                <a:spcPct val="115000"/>
              </a:lnSpc>
              <a:spcBef>
                <a:spcPts val="310"/>
              </a:spcBef>
            </a:pPr>
            <a:r>
              <a:rPr lang="ru-RU" sz="2000" dirty="0" smtClean="0">
                <a:latin typeface="Arial Narrow" pitchFamily="34" charset="0"/>
                <a:ea typeface="Times New Roman"/>
                <a:cs typeface="Times New Roman"/>
              </a:rPr>
              <a:t>- </a:t>
            </a:r>
            <a:r>
              <a:rPr lang="en-US" sz="2000" dirty="0" smtClean="0">
                <a:latin typeface="Arial Narrow" pitchFamily="34" charset="0"/>
                <a:ea typeface="Times New Roman"/>
                <a:cs typeface="Times New Roman"/>
              </a:rPr>
              <a:t>at the beginning and at the end of the heading where there is a risk of </a:t>
            </a:r>
            <a:r>
              <a:rPr lang="en-US" sz="2000" dirty="0" smtClean="0">
                <a:latin typeface="Arial Narrow" pitchFamily="34" charset="0"/>
                <a:ea typeface="Times New Roman"/>
                <a:cs typeface="Times New Roman"/>
              </a:rPr>
              <a:t>hazards;</a:t>
            </a:r>
            <a:endParaRPr lang="ru-RU" sz="2000" dirty="0" smtClean="0">
              <a:latin typeface="Arial Narrow" pitchFamily="34" charset="0"/>
              <a:ea typeface="Times New Roman"/>
            </a:endParaRPr>
          </a:p>
        </p:txBody>
      </p:sp>
      <p:sp>
        <p:nvSpPr>
          <p:cNvPr id="10" name="Прямоугольник 9"/>
          <p:cNvSpPr/>
          <p:nvPr/>
        </p:nvSpPr>
        <p:spPr>
          <a:xfrm>
            <a:off x="1000100" y="2857496"/>
            <a:ext cx="7929618" cy="41498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marL="82550" indent="374650">
              <a:lnSpc>
                <a:spcPct val="115000"/>
              </a:lnSpc>
              <a:spcBef>
                <a:spcPts val="310"/>
              </a:spcBef>
            </a:pPr>
            <a:r>
              <a:rPr lang="ru-RU" sz="2000" dirty="0" smtClean="0">
                <a:latin typeface="Arial Narrow" pitchFamily="34" charset="0"/>
                <a:ea typeface="Times New Roman"/>
                <a:cs typeface="Times New Roman"/>
              </a:rPr>
              <a:t>-</a:t>
            </a:r>
            <a:r>
              <a:rPr lang="en-US" sz="2000" dirty="0" smtClean="0">
                <a:latin typeface="Arial Narrow" pitchFamily="34" charset="0"/>
                <a:ea typeface="Times New Roman"/>
                <a:cs typeface="Times New Roman"/>
              </a:rPr>
              <a:t> </a:t>
            </a:r>
            <a:r>
              <a:rPr lang="en-US" sz="2000" dirty="0" smtClean="0">
                <a:latin typeface="Arial Narrow" pitchFamily="34" charset="0"/>
                <a:ea typeface="Times New Roman"/>
                <a:cs typeface="Times New Roman"/>
              </a:rPr>
              <a:t> </a:t>
            </a:r>
            <a:r>
              <a:rPr lang="en-US" sz="2000" dirty="0" smtClean="0">
                <a:latin typeface="Arial Narrow" pitchFamily="34" charset="0"/>
                <a:ea typeface="Times New Roman"/>
                <a:cs typeface="Times New Roman"/>
              </a:rPr>
              <a:t>at different  points of </a:t>
            </a:r>
            <a:r>
              <a:rPr lang="en-US" sz="2000" dirty="0" smtClean="0">
                <a:latin typeface="Arial Narrow" pitchFamily="34" charset="0"/>
                <a:ea typeface="Times New Roman"/>
                <a:cs typeface="Times New Roman"/>
              </a:rPr>
              <a:t>extended </a:t>
            </a:r>
            <a:r>
              <a:rPr lang="en-US" sz="2000" dirty="0" smtClean="0">
                <a:latin typeface="Arial Narrow" pitchFamily="34" charset="0"/>
                <a:ea typeface="Times New Roman"/>
                <a:cs typeface="Times New Roman"/>
              </a:rPr>
              <a:t>parallel </a:t>
            </a:r>
            <a:r>
              <a:rPr lang="en-US" sz="2000" dirty="0" smtClean="0">
                <a:latin typeface="Arial Narrow" pitchFamily="34" charset="0"/>
                <a:ea typeface="Times New Roman"/>
                <a:cs typeface="Times New Roman"/>
              </a:rPr>
              <a:t>routes;</a:t>
            </a:r>
            <a:endParaRPr lang="ru-RU" sz="2000" dirty="0" smtClean="0">
              <a:latin typeface="Arial Narrow" pitchFamily="34" charset="0"/>
              <a:ea typeface="Times New Roman"/>
            </a:endParaRPr>
          </a:p>
        </p:txBody>
      </p:sp>
      <p:sp>
        <p:nvSpPr>
          <p:cNvPr id="11" name="Прямоугольник 10"/>
          <p:cNvSpPr/>
          <p:nvPr/>
        </p:nvSpPr>
        <p:spPr>
          <a:xfrm>
            <a:off x="1000100" y="4643446"/>
            <a:ext cx="7929618" cy="446276"/>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marL="82550" indent="374650" algn="just">
              <a:lnSpc>
                <a:spcPct val="115000"/>
              </a:lnSpc>
              <a:spcBef>
                <a:spcPts val="310"/>
              </a:spcBef>
            </a:pPr>
            <a:r>
              <a:rPr lang="ru-RU" sz="2000" dirty="0" smtClean="0">
                <a:latin typeface="Arial Narrow" pitchFamily="34" charset="0"/>
                <a:ea typeface="Times New Roman"/>
                <a:cs typeface="Times New Roman"/>
              </a:rPr>
              <a:t>- </a:t>
            </a:r>
            <a:r>
              <a:rPr lang="en-US" sz="2000" dirty="0" smtClean="0">
                <a:latin typeface="Arial Narrow" pitchFamily="34" charset="0"/>
                <a:ea typeface="Times New Roman"/>
                <a:cs typeface="Times New Roman"/>
              </a:rPr>
              <a:t> at </a:t>
            </a:r>
            <a:r>
              <a:rPr lang="en-US" sz="2000" dirty="0" smtClean="0">
                <a:latin typeface="Arial Narrow" pitchFamily="34" charset="0"/>
                <a:ea typeface="Times New Roman"/>
                <a:cs typeface="Times New Roman"/>
              </a:rPr>
              <a:t>the points where reverse ventilation ends</a:t>
            </a:r>
            <a:endParaRPr lang="ru-RU" sz="2000" dirty="0" smtClean="0">
              <a:latin typeface="Arial Narrow" pitchFamily="34" charset="0"/>
              <a:ea typeface="Times New Roman"/>
            </a:endParaRPr>
          </a:p>
        </p:txBody>
      </p:sp>
      <p:sp>
        <p:nvSpPr>
          <p:cNvPr id="12" name="TextBox 11"/>
          <p:cNvSpPr txBox="1"/>
          <p:nvPr/>
        </p:nvSpPr>
        <p:spPr>
          <a:xfrm>
            <a:off x="-32" y="6572272"/>
            <a:ext cx="683200" cy="261610"/>
          </a:xfrm>
          <a:prstGeom prst="rect">
            <a:avLst/>
          </a:prstGeom>
          <a:noFill/>
        </p:spPr>
        <p:txBody>
          <a:bodyPr wrap="none" rtlCol="0">
            <a:spAutoFit/>
          </a:bodyPr>
          <a:lstStyle/>
          <a:p>
            <a:r>
              <a:rPr lang="en-US" sz="1100" b="1" dirty="0" smtClean="0">
                <a:solidFill>
                  <a:schemeClr val="bg1"/>
                </a:solidFill>
              </a:rPr>
              <a:t>Slide</a:t>
            </a:r>
            <a:r>
              <a:rPr lang="ru-RU" sz="1100" b="1" dirty="0" smtClean="0">
                <a:solidFill>
                  <a:schemeClr val="bg1"/>
                </a:solidFill>
              </a:rPr>
              <a:t>: </a:t>
            </a:r>
            <a:fld id="{31631C3C-BE36-4632-B712-5CA9C6BE99A3}" type="slidenum">
              <a:rPr lang="ru-RU" sz="1100" b="1" smtClean="0">
                <a:solidFill>
                  <a:schemeClr val="bg1"/>
                </a:solidFill>
              </a:rPr>
              <a:pPr/>
              <a:t>10</a:t>
            </a:fld>
            <a:endParaRPr lang="ru-RU" sz="11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100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par>
                          <p:cTn id="9" fill="hold">
                            <p:stCondLst>
                              <p:cond delay="1500"/>
                            </p:stCondLst>
                            <p:childTnLst>
                              <p:par>
                                <p:cTn id="10" presetID="23" presetClass="entr" presetSubtype="16" fill="hold" grpId="0" nodeType="afterEffect">
                                  <p:stCondLst>
                                    <p:cond delay="100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childTnLst>
                                </p:cTn>
                              </p:par>
                            </p:childTnLst>
                          </p:cTn>
                        </p:par>
                        <p:par>
                          <p:cTn id="14" fill="hold">
                            <p:stCondLst>
                              <p:cond delay="3000"/>
                            </p:stCondLst>
                            <p:childTnLst>
                              <p:par>
                                <p:cTn id="15" presetID="23" presetClass="entr" presetSubtype="16" fill="hold" grpId="0" nodeType="afterEffect">
                                  <p:stCondLst>
                                    <p:cond delay="100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childTnLst>
                                </p:cTn>
                              </p:par>
                            </p:childTnLst>
                          </p:cTn>
                        </p:par>
                        <p:par>
                          <p:cTn id="19" fill="hold">
                            <p:stCondLst>
                              <p:cond delay="4500"/>
                            </p:stCondLst>
                            <p:childTnLst>
                              <p:par>
                                <p:cTn id="20" presetID="23" presetClass="entr" presetSubtype="16" fill="hold" grpId="0" nodeType="afterEffect">
                                  <p:stCondLst>
                                    <p:cond delay="100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childTnLst>
                                </p:cTn>
                              </p:par>
                            </p:childTnLst>
                          </p:cTn>
                        </p:par>
                        <p:par>
                          <p:cTn id="24" fill="hold">
                            <p:stCondLst>
                              <p:cond delay="6000"/>
                            </p:stCondLst>
                            <p:childTnLst>
                              <p:par>
                                <p:cTn id="25" presetID="23" presetClass="entr" presetSubtype="16" fill="hold" grpId="0" nodeType="afterEffect">
                                  <p:stCondLst>
                                    <p:cond delay="100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2" y="6572272"/>
            <a:ext cx="715260" cy="261610"/>
          </a:xfrm>
          <a:prstGeom prst="rect">
            <a:avLst/>
          </a:prstGeom>
          <a:noFill/>
        </p:spPr>
        <p:txBody>
          <a:bodyPr wrap="none" rtlCol="0">
            <a:spAutoFit/>
          </a:bodyPr>
          <a:lstStyle/>
          <a:p>
            <a:r>
              <a:rPr lang="en-US" sz="1100" b="1" dirty="0" smtClean="0">
                <a:solidFill>
                  <a:schemeClr val="bg1"/>
                </a:solidFill>
              </a:rPr>
              <a:t>Slide </a:t>
            </a:r>
            <a:r>
              <a:rPr lang="ru-RU" sz="1100" b="1" dirty="0" smtClean="0">
                <a:solidFill>
                  <a:schemeClr val="bg1"/>
                </a:solidFill>
              </a:rPr>
              <a:t>: </a:t>
            </a:r>
            <a:fld id="{31631C3C-BE36-4632-B712-5CA9C6BE99A3}" type="slidenum">
              <a:rPr lang="ru-RU" sz="1100" b="1" smtClean="0">
                <a:solidFill>
                  <a:schemeClr val="bg1"/>
                </a:solidFill>
              </a:rPr>
              <a:pPr/>
              <a:t>11</a:t>
            </a:fld>
            <a:endParaRPr lang="ru-RU" sz="1100" b="1" dirty="0">
              <a:solidFill>
                <a:schemeClr val="bg1"/>
              </a:solidFill>
            </a:endParaRPr>
          </a:p>
        </p:txBody>
      </p:sp>
      <p:sp>
        <p:nvSpPr>
          <p:cNvPr id="5" name="TextBox 4"/>
          <p:cNvSpPr txBox="1"/>
          <p:nvPr/>
        </p:nvSpPr>
        <p:spPr>
          <a:xfrm>
            <a:off x="1071538" y="71414"/>
            <a:ext cx="7929618" cy="830997"/>
          </a:xfrm>
          <a:prstGeom prst="rect">
            <a:avLst/>
          </a:prstGeom>
          <a:noFill/>
        </p:spPr>
        <p:txBody>
          <a:bodyPr wrap="square" rtlCol="0" anchor="ctr">
            <a:spAutoFit/>
          </a:bodyPr>
          <a:lstStyle/>
          <a:p>
            <a:pPr algn="ctr"/>
            <a:r>
              <a:rPr lang="en-US" sz="2400" b="1" dirty="0" smtClean="0">
                <a:solidFill>
                  <a:schemeClr val="bg1"/>
                </a:solidFill>
                <a:latin typeface="Arial Black" pitchFamily="34" charset="0"/>
              </a:rPr>
              <a:t>Common arrangements of Emergency Prevention and </a:t>
            </a:r>
            <a:r>
              <a:rPr lang="en-US" sz="2400" b="1" dirty="0" smtClean="0">
                <a:solidFill>
                  <a:schemeClr val="bg1"/>
                </a:solidFill>
                <a:latin typeface="Arial Black" pitchFamily="34" charset="0"/>
              </a:rPr>
              <a:t>Response Plan</a:t>
            </a:r>
            <a:endParaRPr lang="ru-RU" sz="2400" b="1" dirty="0" smtClean="0">
              <a:solidFill>
                <a:schemeClr val="bg1"/>
              </a:solidFill>
              <a:latin typeface="Arial Black" pitchFamily="34" charset="0"/>
            </a:endParaRPr>
          </a:p>
        </p:txBody>
      </p:sp>
      <p:graphicFrame>
        <p:nvGraphicFramePr>
          <p:cNvPr id="8" name="Таблица 7"/>
          <p:cNvGraphicFramePr>
            <a:graphicFrameLocks noGrp="1"/>
          </p:cNvGraphicFramePr>
          <p:nvPr/>
        </p:nvGraphicFramePr>
        <p:xfrm>
          <a:off x="1071538" y="1285860"/>
          <a:ext cx="3929090" cy="5510050"/>
        </p:xfrm>
        <a:graphic>
          <a:graphicData uri="http://schemas.openxmlformats.org/drawingml/2006/table">
            <a:tbl>
              <a:tblPr>
                <a:effectLst/>
              </a:tblPr>
              <a:tblGrid>
                <a:gridCol w="354822"/>
                <a:gridCol w="2283281"/>
                <a:gridCol w="1290987"/>
              </a:tblGrid>
              <a:tr h="811409">
                <a:tc>
                  <a:txBody>
                    <a:bodyPr/>
                    <a:lstStyle/>
                    <a:p>
                      <a:pPr marL="0" indent="0" algn="ctr">
                        <a:lnSpc>
                          <a:spcPct val="100000"/>
                        </a:lnSpc>
                        <a:spcBef>
                          <a:spcPts val="0"/>
                        </a:spcBef>
                        <a:spcAft>
                          <a:spcPts val="0"/>
                        </a:spcAft>
                      </a:pPr>
                      <a:r>
                        <a:rPr lang="ru-RU" sz="1200" b="1" dirty="0">
                          <a:solidFill>
                            <a:srgbClr val="000000"/>
                          </a:solidFill>
                          <a:latin typeface="Times New Roman"/>
                          <a:ea typeface="Times New Roman"/>
                          <a:cs typeface="Times New Roman"/>
                        </a:rPr>
                        <a:t>№</a:t>
                      </a:r>
                      <a:endParaRPr lang="ru-RU" sz="1200" dirty="0">
                        <a:latin typeface="Calibri"/>
                        <a:ea typeface="Calibri"/>
                        <a:cs typeface="Times New Roman"/>
                      </a:endParaRPr>
                    </a:p>
                  </a:txBody>
                  <a:tcPr marL="41413" marR="41413" marT="0" marB="0" anchor="ctr">
                    <a:lnL w="12700" cap="flat" cmpd="sng" algn="ctr">
                      <a:solidFill>
                        <a:srgbClr val="000000"/>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3">
                        <a:lumMod val="40000"/>
                        <a:lumOff val="60000"/>
                      </a:schemeClr>
                    </a:solidFill>
                  </a:tcPr>
                </a:tc>
                <a:tc>
                  <a:txBody>
                    <a:bodyPr/>
                    <a:lstStyle/>
                    <a:p>
                      <a:pPr marL="0" indent="0" algn="ctr">
                        <a:lnSpc>
                          <a:spcPct val="100000"/>
                        </a:lnSpc>
                        <a:spcBef>
                          <a:spcPts val="0"/>
                        </a:spcBef>
                        <a:spcAft>
                          <a:spcPts val="0"/>
                        </a:spcAft>
                      </a:pPr>
                      <a:r>
                        <a:rPr lang="en-US" sz="1200" b="1" dirty="0">
                          <a:solidFill>
                            <a:srgbClr val="000000"/>
                          </a:solidFill>
                          <a:latin typeface="Times New Roman"/>
                          <a:ea typeface="Times New Roman"/>
                          <a:cs typeface="Times New Roman"/>
                        </a:rPr>
                        <a:t>Life-rescue actions, applied at emergency situation</a:t>
                      </a:r>
                      <a:endParaRPr lang="ru-RU" sz="1200" dirty="0">
                        <a:latin typeface="Calibri"/>
                        <a:ea typeface="Calibri"/>
                        <a:cs typeface="Times New Roman"/>
                      </a:endParaRPr>
                    </a:p>
                  </a:txBody>
                  <a:tcPr marL="41413" marR="41413"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3">
                        <a:lumMod val="40000"/>
                        <a:lumOff val="60000"/>
                      </a:schemeClr>
                    </a:solidFill>
                  </a:tcPr>
                </a:tc>
                <a:tc>
                  <a:txBody>
                    <a:bodyPr/>
                    <a:lstStyle/>
                    <a:p>
                      <a:pPr marL="0" indent="0" algn="ctr">
                        <a:lnSpc>
                          <a:spcPct val="100000"/>
                        </a:lnSpc>
                        <a:spcBef>
                          <a:spcPts val="0"/>
                        </a:spcBef>
                        <a:spcAft>
                          <a:spcPts val="0"/>
                        </a:spcAft>
                      </a:pPr>
                      <a:r>
                        <a:rPr lang="en-US" sz="1200" b="1" dirty="0">
                          <a:solidFill>
                            <a:srgbClr val="000000"/>
                          </a:solidFill>
                          <a:latin typeface="Times New Roman"/>
                          <a:ea typeface="Times New Roman"/>
                          <a:cs typeface="Times New Roman"/>
                        </a:rPr>
                        <a:t>Person responsible for actions and performer</a:t>
                      </a:r>
                      <a:endParaRPr lang="ru-RU" sz="1200" dirty="0">
                        <a:latin typeface="Calibri"/>
                        <a:ea typeface="Calibri"/>
                        <a:cs typeface="Times New Roman"/>
                      </a:endParaRPr>
                    </a:p>
                  </a:txBody>
                  <a:tcPr marL="41413" marR="41413" marT="0" marB="0">
                    <a:lnL w="12700" cap="flat" cmpd="sng" algn="ctr">
                      <a:solidFill>
                        <a:schemeClr val="tx2"/>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3">
                        <a:lumMod val="40000"/>
                        <a:lumOff val="60000"/>
                      </a:schemeClr>
                    </a:solidFill>
                  </a:tcPr>
                </a:tc>
              </a:tr>
              <a:tr h="563132">
                <a:tc>
                  <a:txBody>
                    <a:bodyPr/>
                    <a:lstStyle/>
                    <a:p>
                      <a:pPr marL="0" indent="0" algn="ctr">
                        <a:lnSpc>
                          <a:spcPct val="100000"/>
                        </a:lnSpc>
                        <a:spcBef>
                          <a:spcPts val="0"/>
                        </a:spcBef>
                        <a:spcAft>
                          <a:spcPts val="0"/>
                        </a:spcAft>
                      </a:pPr>
                      <a:r>
                        <a:rPr lang="en-US" sz="1200" dirty="0" smtClean="0">
                          <a:solidFill>
                            <a:srgbClr val="000000"/>
                          </a:solidFill>
                          <a:latin typeface="Times New Roman"/>
                          <a:ea typeface="Times New Roman"/>
                          <a:cs typeface="Times New Roman"/>
                        </a:rPr>
                        <a:t>1</a:t>
                      </a:r>
                      <a:endParaRPr lang="ru-RU" sz="1200" dirty="0">
                        <a:latin typeface="Calibri"/>
                        <a:ea typeface="Calibri"/>
                        <a:cs typeface="Times New Roman"/>
                      </a:endParaRPr>
                    </a:p>
                  </a:txBody>
                  <a:tcPr marL="41413" marR="41413" marT="0" marB="0">
                    <a:lnL w="12700" cap="flat" cmpd="sng" algn="ctr">
                      <a:solidFill>
                        <a:srgbClr val="000000"/>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3">
                        <a:lumMod val="40000"/>
                        <a:lumOff val="60000"/>
                      </a:schemeClr>
                    </a:solidFill>
                  </a:tcPr>
                </a:tc>
                <a:tc>
                  <a:txBody>
                    <a:bodyPr/>
                    <a:lstStyle/>
                    <a:p>
                      <a:pPr marL="0" indent="0" algn="just">
                        <a:lnSpc>
                          <a:spcPct val="100000"/>
                        </a:lnSpc>
                        <a:spcBef>
                          <a:spcPts val="0"/>
                        </a:spcBef>
                        <a:spcAft>
                          <a:spcPts val="0"/>
                        </a:spcAft>
                      </a:pPr>
                      <a:r>
                        <a:rPr lang="en-US" sz="1200" dirty="0">
                          <a:solidFill>
                            <a:srgbClr val="000000"/>
                          </a:solidFill>
                          <a:latin typeface="Times New Roman"/>
                          <a:ea typeface="Times New Roman"/>
                          <a:cs typeface="Times New Roman"/>
                        </a:rPr>
                        <a:t>To call Mine rescue team according with the list №1</a:t>
                      </a:r>
                      <a:endParaRPr lang="ru-RU" sz="1200" dirty="0">
                        <a:latin typeface="Calibri"/>
                        <a:ea typeface="Calibri"/>
                        <a:cs typeface="Times New Roman"/>
                      </a:endParaRPr>
                    </a:p>
                  </a:txBody>
                  <a:tcPr marL="41413" marR="41413" marT="0" marB="0">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3">
                        <a:lumMod val="40000"/>
                        <a:lumOff val="60000"/>
                      </a:schemeClr>
                    </a:solidFill>
                  </a:tcPr>
                </a:tc>
                <a:tc>
                  <a:txBody>
                    <a:bodyPr/>
                    <a:lstStyle/>
                    <a:p>
                      <a:pPr marL="0" indent="0" algn="just">
                        <a:lnSpc>
                          <a:spcPct val="100000"/>
                        </a:lnSpc>
                        <a:spcBef>
                          <a:spcPts val="0"/>
                        </a:spcBef>
                        <a:spcAft>
                          <a:spcPts val="0"/>
                        </a:spcAft>
                      </a:pPr>
                      <a:r>
                        <a:rPr lang="en-US" sz="1200" dirty="0">
                          <a:solidFill>
                            <a:srgbClr val="000000"/>
                          </a:solidFill>
                          <a:latin typeface="Times New Roman"/>
                          <a:ea typeface="Times New Roman"/>
                          <a:cs typeface="Times New Roman"/>
                        </a:rPr>
                        <a:t>Mining dispatcher</a:t>
                      </a:r>
                      <a:endParaRPr lang="ru-RU" sz="1200" dirty="0">
                        <a:latin typeface="Calibri"/>
                        <a:ea typeface="Calibri"/>
                        <a:cs typeface="Times New Roman"/>
                      </a:endParaRPr>
                    </a:p>
                  </a:txBody>
                  <a:tcPr marL="41413" marR="41413" marT="0" marB="0">
                    <a:lnL w="12700" cap="flat" cmpd="sng" algn="ctr">
                      <a:solidFill>
                        <a:schemeClr val="tx2"/>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3">
                        <a:lumMod val="40000"/>
                        <a:lumOff val="60000"/>
                      </a:schemeClr>
                    </a:solidFill>
                  </a:tcPr>
                </a:tc>
              </a:tr>
              <a:tr h="852424">
                <a:tc>
                  <a:txBody>
                    <a:bodyPr/>
                    <a:lstStyle/>
                    <a:p>
                      <a:pPr marL="0" indent="0" algn="ctr">
                        <a:lnSpc>
                          <a:spcPct val="100000"/>
                        </a:lnSpc>
                        <a:spcBef>
                          <a:spcPts val="0"/>
                        </a:spcBef>
                        <a:spcAft>
                          <a:spcPts val="0"/>
                        </a:spcAft>
                      </a:pPr>
                      <a:r>
                        <a:rPr lang="ru-RU" sz="1200" dirty="0">
                          <a:solidFill>
                            <a:srgbClr val="000000"/>
                          </a:solidFill>
                          <a:latin typeface="Times New Roman"/>
                          <a:ea typeface="Times New Roman"/>
                          <a:cs typeface="Times New Roman"/>
                        </a:rPr>
                        <a:t>2</a:t>
                      </a:r>
                      <a:endParaRPr lang="ru-RU" sz="1200" dirty="0">
                        <a:latin typeface="Calibri"/>
                        <a:ea typeface="Calibri"/>
                        <a:cs typeface="Times New Roman"/>
                      </a:endParaRPr>
                    </a:p>
                  </a:txBody>
                  <a:tcPr marL="41413" marR="41413" marT="0" marB="0">
                    <a:lnL w="12700" cap="flat" cmpd="sng" algn="ctr">
                      <a:solidFill>
                        <a:srgbClr val="000000"/>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3">
                        <a:lumMod val="40000"/>
                        <a:lumOff val="60000"/>
                      </a:schemeClr>
                    </a:solidFill>
                  </a:tcPr>
                </a:tc>
                <a:tc>
                  <a:txBody>
                    <a:bodyPr/>
                    <a:lstStyle/>
                    <a:p>
                      <a:pPr marL="0" indent="0" algn="just">
                        <a:lnSpc>
                          <a:spcPct val="100000"/>
                        </a:lnSpc>
                        <a:spcBef>
                          <a:spcPts val="0"/>
                        </a:spcBef>
                        <a:spcAft>
                          <a:spcPts val="0"/>
                        </a:spcAft>
                      </a:pPr>
                      <a:r>
                        <a:rPr lang="en-US" sz="1200" dirty="0">
                          <a:solidFill>
                            <a:srgbClr val="000000"/>
                          </a:solidFill>
                          <a:latin typeface="Times New Roman"/>
                          <a:ea typeface="Times New Roman"/>
                          <a:cs typeface="Times New Roman"/>
                        </a:rPr>
                        <a:t>Provide arrival of mine rescue teams, paramedics, vehicle equipped with firefighting equipment</a:t>
                      </a:r>
                      <a:endParaRPr lang="ru-RU" sz="1200" dirty="0">
                        <a:latin typeface="Calibri"/>
                        <a:ea typeface="Calibri"/>
                        <a:cs typeface="Times New Roman"/>
                      </a:endParaRPr>
                    </a:p>
                  </a:txBody>
                  <a:tcPr marL="41413" marR="41413" marT="0" marB="0">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3">
                        <a:lumMod val="40000"/>
                        <a:lumOff val="60000"/>
                      </a:schemeClr>
                    </a:solidFill>
                  </a:tcPr>
                </a:tc>
                <a:tc>
                  <a:txBody>
                    <a:bodyPr/>
                    <a:lstStyle/>
                    <a:p>
                      <a:pPr marL="0" indent="0" algn="l">
                        <a:lnSpc>
                          <a:spcPct val="100000"/>
                        </a:lnSpc>
                        <a:spcBef>
                          <a:spcPts val="0"/>
                        </a:spcBef>
                        <a:spcAft>
                          <a:spcPts val="0"/>
                        </a:spcAft>
                      </a:pPr>
                      <a:r>
                        <a:rPr lang="en-US" sz="1200" dirty="0">
                          <a:solidFill>
                            <a:srgbClr val="000000"/>
                          </a:solidFill>
                          <a:latin typeface="Times New Roman"/>
                          <a:ea typeface="Times New Roman"/>
                          <a:cs typeface="Times New Roman"/>
                        </a:rPr>
                        <a:t>Mine rescue </a:t>
                      </a:r>
                      <a:r>
                        <a:rPr lang="en-US" sz="1200" dirty="0" smtClean="0">
                          <a:solidFill>
                            <a:srgbClr val="000000"/>
                          </a:solidFill>
                          <a:latin typeface="Times New Roman"/>
                          <a:ea typeface="Times New Roman"/>
                          <a:cs typeface="Times New Roman"/>
                        </a:rPr>
                        <a:t>captain, dispatcher </a:t>
                      </a:r>
                      <a:endParaRPr lang="ru-RU" sz="1200" dirty="0">
                        <a:latin typeface="Calibri"/>
                        <a:ea typeface="Calibri"/>
                        <a:cs typeface="Times New Roman"/>
                      </a:endParaRPr>
                    </a:p>
                  </a:txBody>
                  <a:tcPr marL="41413" marR="41413" marT="0" marB="0">
                    <a:lnL w="12700" cap="flat" cmpd="sng" algn="ctr">
                      <a:solidFill>
                        <a:schemeClr val="tx2"/>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3">
                        <a:lumMod val="40000"/>
                        <a:lumOff val="60000"/>
                      </a:schemeClr>
                    </a:solidFill>
                  </a:tcPr>
                </a:tc>
              </a:tr>
              <a:tr h="500676">
                <a:tc>
                  <a:txBody>
                    <a:bodyPr/>
                    <a:lstStyle/>
                    <a:p>
                      <a:pPr marL="0" indent="0" algn="ctr">
                        <a:lnSpc>
                          <a:spcPct val="100000"/>
                        </a:lnSpc>
                        <a:spcBef>
                          <a:spcPts val="0"/>
                        </a:spcBef>
                        <a:spcAft>
                          <a:spcPts val="0"/>
                        </a:spcAft>
                      </a:pPr>
                      <a:r>
                        <a:rPr lang="en-US" sz="1200" dirty="0">
                          <a:solidFill>
                            <a:srgbClr val="000000"/>
                          </a:solidFill>
                          <a:latin typeface="Times New Roman"/>
                          <a:ea typeface="Times New Roman"/>
                          <a:cs typeface="Times New Roman"/>
                        </a:rPr>
                        <a:t>3</a:t>
                      </a:r>
                      <a:endParaRPr lang="ru-RU" sz="1200" dirty="0">
                        <a:latin typeface="Calibri"/>
                        <a:ea typeface="Calibri"/>
                        <a:cs typeface="Times New Roman"/>
                      </a:endParaRPr>
                    </a:p>
                  </a:txBody>
                  <a:tcPr marL="41413" marR="41413" marT="0" marB="0">
                    <a:lnL w="12700" cap="flat" cmpd="sng" algn="ctr">
                      <a:solidFill>
                        <a:srgbClr val="000000"/>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marL="0" indent="0" algn="just">
                        <a:lnSpc>
                          <a:spcPct val="100000"/>
                        </a:lnSpc>
                        <a:spcBef>
                          <a:spcPts val="0"/>
                        </a:spcBef>
                        <a:spcAft>
                          <a:spcPts val="0"/>
                        </a:spcAft>
                      </a:pPr>
                      <a:r>
                        <a:rPr lang="en-US" sz="1200" dirty="0">
                          <a:solidFill>
                            <a:srgbClr val="000000"/>
                          </a:solidFill>
                          <a:latin typeface="Times New Roman"/>
                          <a:ea typeface="Times New Roman"/>
                          <a:cs typeface="Times New Roman"/>
                        </a:rPr>
                        <a:t>Fan at South-West shaft work in regular mode</a:t>
                      </a:r>
                      <a:endParaRPr lang="ru-RU" sz="1200" dirty="0">
                        <a:latin typeface="Calibri"/>
                        <a:ea typeface="Calibri"/>
                        <a:cs typeface="Times New Roman"/>
                      </a:endParaRPr>
                    </a:p>
                  </a:txBody>
                  <a:tcPr marL="41413" marR="41413" marT="0" marB="0">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marL="0" indent="0" algn="just">
                        <a:lnSpc>
                          <a:spcPct val="100000"/>
                        </a:lnSpc>
                        <a:spcBef>
                          <a:spcPts val="0"/>
                        </a:spcBef>
                        <a:spcAft>
                          <a:spcPts val="0"/>
                        </a:spcAft>
                      </a:pPr>
                      <a:r>
                        <a:rPr lang="en-US" sz="1200" dirty="0" smtClean="0">
                          <a:solidFill>
                            <a:srgbClr val="000000"/>
                          </a:solidFill>
                          <a:latin typeface="Times New Roman"/>
                          <a:ea typeface="Times New Roman"/>
                          <a:cs typeface="Times New Roman"/>
                        </a:rPr>
                        <a:t>  Chief </a:t>
                      </a:r>
                      <a:r>
                        <a:rPr lang="en-US" sz="1200" dirty="0">
                          <a:solidFill>
                            <a:srgbClr val="000000"/>
                          </a:solidFill>
                          <a:latin typeface="Times New Roman"/>
                          <a:ea typeface="Times New Roman"/>
                          <a:cs typeface="Times New Roman"/>
                        </a:rPr>
                        <a:t>mechanic </a:t>
                      </a:r>
                      <a:endParaRPr lang="ru-RU" sz="1200" dirty="0">
                        <a:latin typeface="Calibri"/>
                        <a:ea typeface="Calibri"/>
                        <a:cs typeface="Times New Roman"/>
                      </a:endParaRPr>
                    </a:p>
                  </a:txBody>
                  <a:tcPr marL="41413" marR="41413" marT="0" marB="0">
                    <a:lnL w="12700" cap="flat" cmpd="sng" algn="ctr">
                      <a:solidFill>
                        <a:schemeClr val="tx2"/>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r>
              <a:tr h="390698">
                <a:tc>
                  <a:txBody>
                    <a:bodyPr/>
                    <a:lstStyle/>
                    <a:p>
                      <a:pPr marL="0" indent="0" algn="ctr">
                        <a:lnSpc>
                          <a:spcPct val="100000"/>
                        </a:lnSpc>
                        <a:spcBef>
                          <a:spcPts val="0"/>
                        </a:spcBef>
                        <a:spcAft>
                          <a:spcPts val="0"/>
                        </a:spcAft>
                      </a:pPr>
                      <a:r>
                        <a:rPr lang="en-US" sz="1200" dirty="0">
                          <a:solidFill>
                            <a:srgbClr val="000000"/>
                          </a:solidFill>
                          <a:latin typeface="Times New Roman"/>
                          <a:ea typeface="Times New Roman"/>
                          <a:cs typeface="Times New Roman"/>
                        </a:rPr>
                        <a:t>4</a:t>
                      </a:r>
                      <a:endParaRPr lang="ru-RU" sz="1200" dirty="0">
                        <a:latin typeface="Calibri"/>
                        <a:ea typeface="Calibri"/>
                        <a:cs typeface="Times New Roman"/>
                      </a:endParaRPr>
                    </a:p>
                  </a:txBody>
                  <a:tcPr marL="41413" marR="41413" marT="0" marB="0">
                    <a:lnL w="12700" cap="flat" cmpd="sng" algn="ctr">
                      <a:solidFill>
                        <a:srgbClr val="000000"/>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3">
                        <a:lumMod val="40000"/>
                        <a:lumOff val="60000"/>
                      </a:schemeClr>
                    </a:solidFill>
                  </a:tcPr>
                </a:tc>
                <a:tc>
                  <a:txBody>
                    <a:bodyPr/>
                    <a:lstStyle/>
                    <a:p>
                      <a:pPr marL="0" indent="0" algn="just">
                        <a:lnSpc>
                          <a:spcPct val="100000"/>
                        </a:lnSpc>
                        <a:spcBef>
                          <a:spcPts val="0"/>
                        </a:spcBef>
                        <a:spcAft>
                          <a:spcPts val="0"/>
                        </a:spcAft>
                      </a:pPr>
                      <a:r>
                        <a:rPr lang="en-US" sz="1200" dirty="0">
                          <a:solidFill>
                            <a:srgbClr val="000000"/>
                          </a:solidFill>
                          <a:latin typeface="Times New Roman"/>
                          <a:ea typeface="Times New Roman"/>
                          <a:cs typeface="Times New Roman"/>
                        </a:rPr>
                        <a:t>Power cutoff at all mine roadways</a:t>
                      </a:r>
                      <a:endParaRPr lang="ru-RU" sz="1200" dirty="0">
                        <a:latin typeface="Calibri"/>
                        <a:ea typeface="Calibri"/>
                        <a:cs typeface="Times New Roman"/>
                      </a:endParaRPr>
                    </a:p>
                  </a:txBody>
                  <a:tcPr marL="41413" marR="41413" marT="0" marB="0">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3">
                        <a:lumMod val="40000"/>
                        <a:lumOff val="60000"/>
                      </a:schemeClr>
                    </a:solidFill>
                  </a:tcPr>
                </a:tc>
                <a:tc>
                  <a:txBody>
                    <a:bodyPr/>
                    <a:lstStyle/>
                    <a:p>
                      <a:pPr marL="0" indent="0" algn="l">
                        <a:lnSpc>
                          <a:spcPct val="100000"/>
                        </a:lnSpc>
                        <a:spcBef>
                          <a:spcPts val="0"/>
                        </a:spcBef>
                        <a:spcAft>
                          <a:spcPts val="0"/>
                        </a:spcAft>
                      </a:pPr>
                      <a:r>
                        <a:rPr lang="en-US" sz="1200" dirty="0">
                          <a:solidFill>
                            <a:srgbClr val="000000"/>
                          </a:solidFill>
                          <a:latin typeface="Times New Roman"/>
                          <a:ea typeface="Times New Roman"/>
                          <a:cs typeface="Times New Roman"/>
                        </a:rPr>
                        <a:t>Chief power engineer</a:t>
                      </a:r>
                      <a:endParaRPr lang="ru-RU" sz="1200" dirty="0">
                        <a:latin typeface="Calibri"/>
                        <a:ea typeface="Calibri"/>
                        <a:cs typeface="Times New Roman"/>
                      </a:endParaRPr>
                    </a:p>
                  </a:txBody>
                  <a:tcPr marL="41413" marR="41413" marT="0" marB="0">
                    <a:lnL w="12700" cap="flat" cmpd="sng" algn="ctr">
                      <a:solidFill>
                        <a:schemeClr val="tx2"/>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3">
                        <a:lumMod val="40000"/>
                        <a:lumOff val="60000"/>
                      </a:schemeClr>
                    </a:solidFill>
                  </a:tcPr>
                </a:tc>
              </a:tr>
              <a:tr h="2391711">
                <a:tc>
                  <a:txBody>
                    <a:bodyPr/>
                    <a:lstStyle/>
                    <a:p>
                      <a:pPr marL="0" indent="0" algn="ctr">
                        <a:lnSpc>
                          <a:spcPct val="100000"/>
                        </a:lnSpc>
                        <a:spcBef>
                          <a:spcPts val="0"/>
                        </a:spcBef>
                        <a:spcAft>
                          <a:spcPts val="0"/>
                        </a:spcAft>
                      </a:pPr>
                      <a:r>
                        <a:rPr lang="en-US" sz="1200" dirty="0">
                          <a:solidFill>
                            <a:srgbClr val="000000"/>
                          </a:solidFill>
                          <a:latin typeface="Times New Roman"/>
                          <a:ea typeface="Times New Roman"/>
                          <a:cs typeface="Times New Roman"/>
                        </a:rPr>
                        <a:t>5</a:t>
                      </a:r>
                      <a:endParaRPr lang="ru-RU" sz="1200" dirty="0">
                        <a:latin typeface="Calibri"/>
                        <a:ea typeface="Calibri"/>
                        <a:cs typeface="Times New Roman"/>
                      </a:endParaRPr>
                    </a:p>
                  </a:txBody>
                  <a:tcPr marL="41413" marR="41413" marT="0" marB="0">
                    <a:lnL w="12700" cap="flat" cmpd="sng" algn="ctr">
                      <a:solidFill>
                        <a:srgbClr val="000000"/>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marL="0" indent="0" algn="just">
                        <a:lnSpc>
                          <a:spcPct val="100000"/>
                        </a:lnSpc>
                        <a:spcBef>
                          <a:spcPts val="0"/>
                        </a:spcBef>
                        <a:spcAft>
                          <a:spcPts val="0"/>
                        </a:spcAft>
                      </a:pPr>
                      <a:r>
                        <a:rPr lang="en-US" sz="1200" dirty="0">
                          <a:solidFill>
                            <a:srgbClr val="000000"/>
                          </a:solidFill>
                          <a:latin typeface="Times New Roman"/>
                          <a:ea typeface="Times New Roman"/>
                          <a:cs typeface="Times New Roman"/>
                        </a:rPr>
                        <a:t>Members of auxiliary mine rescue teams ask dispatcher for detailed information about the place of emergency occurrence:</a:t>
                      </a:r>
                      <a:endParaRPr lang="ru-RU" sz="1200" dirty="0">
                        <a:latin typeface="Calibri"/>
                        <a:ea typeface="Calibri"/>
                        <a:cs typeface="Times New Roman"/>
                      </a:endParaRPr>
                    </a:p>
                    <a:p>
                      <a:pPr marL="0" marR="0" lvl="0" indent="0" algn="just" defTabSz="914400" rtl="0" eaLnBrk="1" fontAlgn="auto" latinLnBrk="0" hangingPunct="1">
                        <a:lnSpc>
                          <a:spcPct val="100000"/>
                        </a:lnSpc>
                        <a:spcBef>
                          <a:spcPts val="0"/>
                        </a:spcBef>
                        <a:spcAft>
                          <a:spcPts val="0"/>
                        </a:spcAft>
                        <a:buClrTx/>
                        <a:buSzTx/>
                        <a:buFont typeface="Times New Roman"/>
                        <a:buChar char="-"/>
                        <a:tabLst/>
                        <a:defRPr/>
                      </a:pPr>
                      <a:r>
                        <a:rPr lang="en-US" sz="1200" b="1" dirty="0">
                          <a:solidFill>
                            <a:srgbClr val="000000"/>
                          </a:solidFill>
                          <a:latin typeface="Times New Roman"/>
                          <a:ea typeface="Times New Roman"/>
                          <a:cs typeface="Times New Roman"/>
                        </a:rPr>
                        <a:t>In case of fire: </a:t>
                      </a:r>
                      <a:r>
                        <a:rPr lang="en-US" sz="1200" dirty="0">
                          <a:solidFill>
                            <a:srgbClr val="000000"/>
                          </a:solidFill>
                          <a:latin typeface="Times New Roman"/>
                          <a:ea typeface="Times New Roman"/>
                          <a:cs typeface="Times New Roman"/>
                        </a:rPr>
                        <a:t>with breathing apparatus and fire extinguishers go to roadway from the side of intake air to the fire source for firefighting. </a:t>
                      </a:r>
                      <a:r>
                        <a:rPr lang="en-US" sz="1200" dirty="0" smtClean="0">
                          <a:solidFill>
                            <a:srgbClr val="000000"/>
                          </a:solidFill>
                          <a:latin typeface="Times New Roman"/>
                          <a:ea typeface="Times New Roman"/>
                          <a:cs typeface="Times New Roman"/>
                        </a:rPr>
                        <a:t>Water for firefighting is taken from fire pipe-line located at the ventilation shaft 1324.</a:t>
                      </a:r>
                    </a:p>
                  </a:txBody>
                  <a:tcPr marL="41413" marR="41413" marT="0" marB="0">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marL="0" indent="0" algn="just">
                        <a:lnSpc>
                          <a:spcPct val="100000"/>
                        </a:lnSpc>
                        <a:spcBef>
                          <a:spcPts val="0"/>
                        </a:spcBef>
                        <a:spcAft>
                          <a:spcPts val="0"/>
                        </a:spcAft>
                      </a:pPr>
                      <a:r>
                        <a:rPr lang="en-US" sz="1200" dirty="0">
                          <a:solidFill>
                            <a:srgbClr val="000000"/>
                          </a:solidFill>
                          <a:latin typeface="Times New Roman"/>
                          <a:ea typeface="Times New Roman"/>
                          <a:cs typeface="Times New Roman"/>
                        </a:rPr>
                        <a:t>Officer in charge of mine rescue operations  regulation </a:t>
                      </a:r>
                      <a:endParaRPr lang="ru-RU" sz="1200" dirty="0">
                        <a:latin typeface="Calibri"/>
                        <a:ea typeface="Calibri"/>
                        <a:cs typeface="Times New Roman"/>
                      </a:endParaRPr>
                    </a:p>
                  </a:txBody>
                  <a:tcPr marL="41413" marR="41413" marT="0" marB="0">
                    <a:lnL w="12700" cap="flat" cmpd="sng" algn="ctr">
                      <a:solidFill>
                        <a:schemeClr val="tx2"/>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r>
            </a:tbl>
          </a:graphicData>
        </a:graphic>
      </p:graphicFrame>
      <p:graphicFrame>
        <p:nvGraphicFramePr>
          <p:cNvPr id="16" name="Таблица 15"/>
          <p:cNvGraphicFramePr>
            <a:graphicFrameLocks noGrp="1"/>
          </p:cNvGraphicFramePr>
          <p:nvPr/>
        </p:nvGraphicFramePr>
        <p:xfrm>
          <a:off x="5143472" y="1285859"/>
          <a:ext cx="4000528" cy="5500727"/>
        </p:xfrm>
        <a:graphic>
          <a:graphicData uri="http://schemas.openxmlformats.org/drawingml/2006/table">
            <a:tbl>
              <a:tblPr>
                <a:effectLst>
                  <a:outerShdw blurRad="50800" dist="38100" dir="2700000" algn="tl" rotWithShape="0">
                    <a:prstClr val="black">
                      <a:alpha val="40000"/>
                    </a:prstClr>
                  </a:outerShdw>
                </a:effectLst>
              </a:tblPr>
              <a:tblGrid>
                <a:gridCol w="267181"/>
                <a:gridCol w="2518901"/>
                <a:gridCol w="1214446"/>
              </a:tblGrid>
              <a:tr h="1153448">
                <a:tc>
                  <a:txBody>
                    <a:bodyPr/>
                    <a:lstStyle/>
                    <a:p>
                      <a:pPr marL="0" indent="0" algn="just">
                        <a:lnSpc>
                          <a:spcPct val="100000"/>
                        </a:lnSpc>
                        <a:spcAft>
                          <a:spcPts val="0"/>
                        </a:spcAft>
                      </a:pPr>
                      <a:endParaRPr lang="en-US" sz="1200" dirty="0">
                        <a:solidFill>
                          <a:srgbClr val="000000"/>
                        </a:solidFill>
                        <a:latin typeface="Times New Roman"/>
                        <a:ea typeface="Times New Roman"/>
                        <a:cs typeface="Times New Roman"/>
                      </a:endParaRPr>
                    </a:p>
                  </a:txBody>
                  <a:tcPr marL="42749" marR="427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marL="0" lvl="0" indent="0" algn="just">
                        <a:lnSpc>
                          <a:spcPct val="100000"/>
                        </a:lnSpc>
                        <a:spcAft>
                          <a:spcPts val="0"/>
                        </a:spcAft>
                        <a:buFont typeface="Times New Roman"/>
                        <a:buChar char="-"/>
                      </a:pPr>
                      <a:r>
                        <a:rPr lang="en-US" sz="1200" b="1" dirty="0" smtClean="0">
                          <a:solidFill>
                            <a:srgbClr val="000000"/>
                          </a:solidFill>
                          <a:latin typeface="Times New Roman"/>
                          <a:ea typeface="Times New Roman"/>
                          <a:cs typeface="Times New Roman"/>
                        </a:rPr>
                        <a:t>In </a:t>
                      </a:r>
                      <a:r>
                        <a:rPr lang="en-US" sz="1200" b="1" dirty="0">
                          <a:solidFill>
                            <a:srgbClr val="000000"/>
                          </a:solidFill>
                          <a:latin typeface="Times New Roman"/>
                          <a:ea typeface="Times New Roman"/>
                          <a:cs typeface="Times New Roman"/>
                        </a:rPr>
                        <a:t>case of explosion:</a:t>
                      </a:r>
                      <a:r>
                        <a:rPr lang="en-US" sz="1200" dirty="0">
                          <a:solidFill>
                            <a:srgbClr val="000000"/>
                          </a:solidFill>
                          <a:latin typeface="Times New Roman"/>
                          <a:ea typeface="Times New Roman"/>
                          <a:cs typeface="Times New Roman"/>
                        </a:rPr>
                        <a:t> with breathing apparatus go to emergency roadway to rescue people. People are evacuated to the nearest intake air and then to the surface </a:t>
                      </a:r>
                      <a:endParaRPr lang="ru-RU" sz="1200" dirty="0">
                        <a:latin typeface="Calibri"/>
                        <a:ea typeface="Calibri"/>
                        <a:cs typeface="Times New Roman"/>
                      </a:endParaRPr>
                    </a:p>
                  </a:txBody>
                  <a:tcPr marL="42749" marR="427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marL="0" indent="0" algn="just">
                        <a:lnSpc>
                          <a:spcPct val="100000"/>
                        </a:lnSpc>
                        <a:spcAft>
                          <a:spcPts val="0"/>
                        </a:spcAft>
                      </a:pPr>
                      <a:endParaRPr lang="en-US" sz="1200" dirty="0">
                        <a:solidFill>
                          <a:srgbClr val="000000"/>
                        </a:solidFill>
                        <a:latin typeface="Times New Roman"/>
                        <a:ea typeface="Times New Roman"/>
                        <a:cs typeface="Times New Roman"/>
                      </a:endParaRPr>
                    </a:p>
                  </a:txBody>
                  <a:tcPr marL="42749" marR="427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r>
              <a:tr h="768966">
                <a:tc>
                  <a:txBody>
                    <a:bodyPr/>
                    <a:lstStyle/>
                    <a:p>
                      <a:pPr marL="0" indent="0" algn="ctr">
                        <a:lnSpc>
                          <a:spcPct val="100000"/>
                        </a:lnSpc>
                        <a:spcAft>
                          <a:spcPts val="0"/>
                        </a:spcAft>
                      </a:pPr>
                      <a:r>
                        <a:rPr lang="en-US" sz="1200" dirty="0">
                          <a:solidFill>
                            <a:srgbClr val="000000"/>
                          </a:solidFill>
                          <a:latin typeface="Times New Roman"/>
                          <a:ea typeface="Times New Roman"/>
                          <a:cs typeface="Times New Roman"/>
                        </a:rPr>
                        <a:t>6</a:t>
                      </a:r>
                      <a:endParaRPr lang="ru-RU" sz="1200" dirty="0">
                        <a:latin typeface="Calibri"/>
                        <a:ea typeface="Calibri"/>
                        <a:cs typeface="Times New Roman"/>
                      </a:endParaRPr>
                    </a:p>
                  </a:txBody>
                  <a:tcPr marL="42749" marR="427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marL="0" indent="0" algn="just">
                        <a:lnSpc>
                          <a:spcPct val="100000"/>
                        </a:lnSpc>
                        <a:spcAft>
                          <a:spcPts val="0"/>
                        </a:spcAft>
                      </a:pPr>
                      <a:r>
                        <a:rPr lang="en-US" sz="1200" dirty="0">
                          <a:solidFill>
                            <a:srgbClr val="000000"/>
                          </a:solidFill>
                          <a:latin typeface="Times New Roman"/>
                          <a:ea typeface="Times New Roman"/>
                          <a:cs typeface="Times New Roman"/>
                        </a:rPr>
                        <a:t>To notify everyone in the mine about emergency and about evacuation to the surface by escape exits.</a:t>
                      </a:r>
                      <a:endParaRPr lang="ru-RU" sz="1200" dirty="0">
                        <a:latin typeface="Calibri"/>
                        <a:ea typeface="Calibri"/>
                        <a:cs typeface="Times New Roman"/>
                      </a:endParaRPr>
                    </a:p>
                  </a:txBody>
                  <a:tcPr marL="42749" marR="427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marL="0" indent="0" algn="just">
                        <a:lnSpc>
                          <a:spcPct val="100000"/>
                        </a:lnSpc>
                        <a:spcAft>
                          <a:spcPts val="0"/>
                        </a:spcAft>
                      </a:pPr>
                      <a:r>
                        <a:rPr lang="en-US" sz="1200" dirty="0">
                          <a:solidFill>
                            <a:srgbClr val="000000"/>
                          </a:solidFill>
                          <a:latin typeface="Times New Roman"/>
                          <a:ea typeface="Times New Roman"/>
                          <a:cs typeface="Times New Roman"/>
                        </a:rPr>
                        <a:t>Dispatcher</a:t>
                      </a:r>
                      <a:endParaRPr lang="ru-RU" sz="1200" dirty="0">
                        <a:latin typeface="Calibri"/>
                        <a:ea typeface="Calibri"/>
                        <a:cs typeface="Times New Roman"/>
                      </a:endParaRPr>
                    </a:p>
                  </a:txBody>
                  <a:tcPr marL="42749" marR="427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r>
              <a:tr h="768966">
                <a:tc>
                  <a:txBody>
                    <a:bodyPr/>
                    <a:lstStyle/>
                    <a:p>
                      <a:pPr marL="0" indent="0" algn="ctr">
                        <a:lnSpc>
                          <a:spcPct val="100000"/>
                        </a:lnSpc>
                        <a:spcAft>
                          <a:spcPts val="0"/>
                        </a:spcAft>
                      </a:pPr>
                      <a:r>
                        <a:rPr lang="en-US" sz="1200" dirty="0">
                          <a:solidFill>
                            <a:srgbClr val="000000"/>
                          </a:solidFill>
                          <a:latin typeface="Times New Roman"/>
                          <a:ea typeface="Times New Roman"/>
                          <a:cs typeface="Times New Roman"/>
                        </a:rPr>
                        <a:t>7</a:t>
                      </a:r>
                      <a:endParaRPr lang="ru-RU" sz="1200" dirty="0">
                        <a:latin typeface="Calibri"/>
                        <a:ea typeface="Calibri"/>
                        <a:cs typeface="Times New Roman"/>
                      </a:endParaRPr>
                    </a:p>
                  </a:txBody>
                  <a:tcPr marL="42749" marR="427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marL="0" indent="0" algn="just">
                        <a:lnSpc>
                          <a:spcPct val="100000"/>
                        </a:lnSpc>
                        <a:spcAft>
                          <a:spcPts val="0"/>
                        </a:spcAft>
                      </a:pPr>
                      <a:r>
                        <a:rPr lang="en-US" sz="1200" dirty="0">
                          <a:solidFill>
                            <a:srgbClr val="000000"/>
                          </a:solidFill>
                          <a:latin typeface="Times New Roman"/>
                          <a:ea typeface="Times New Roman"/>
                          <a:cs typeface="Times New Roman"/>
                        </a:rPr>
                        <a:t>Provide lifting of the miners from underground, descending Mine rescue team to the South-West shaft. </a:t>
                      </a:r>
                      <a:endParaRPr lang="ru-RU" sz="1200" dirty="0">
                        <a:latin typeface="Calibri"/>
                        <a:ea typeface="Calibri"/>
                        <a:cs typeface="Times New Roman"/>
                      </a:endParaRPr>
                    </a:p>
                  </a:txBody>
                  <a:tcPr marL="42749" marR="427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marL="0" indent="0" algn="just">
                        <a:lnSpc>
                          <a:spcPct val="100000"/>
                        </a:lnSpc>
                        <a:spcAft>
                          <a:spcPts val="0"/>
                        </a:spcAft>
                      </a:pPr>
                      <a:r>
                        <a:rPr lang="en-US" sz="1200" dirty="0">
                          <a:solidFill>
                            <a:srgbClr val="000000"/>
                          </a:solidFill>
                          <a:latin typeface="Times New Roman"/>
                          <a:ea typeface="Times New Roman"/>
                          <a:cs typeface="Times New Roman"/>
                        </a:rPr>
                        <a:t>Chief Mechanic, other </a:t>
                      </a:r>
                      <a:r>
                        <a:rPr lang="en-US" sz="1200" dirty="0" smtClean="0">
                          <a:solidFill>
                            <a:srgbClr val="000000"/>
                          </a:solidFill>
                          <a:latin typeface="Times New Roman"/>
                          <a:ea typeface="Times New Roman"/>
                          <a:cs typeface="Times New Roman"/>
                        </a:rPr>
                        <a:t>underground </a:t>
                      </a:r>
                      <a:r>
                        <a:rPr lang="en-US" sz="1200" dirty="0">
                          <a:solidFill>
                            <a:srgbClr val="000000"/>
                          </a:solidFill>
                          <a:latin typeface="Times New Roman"/>
                          <a:ea typeface="Times New Roman"/>
                          <a:cs typeface="Times New Roman"/>
                        </a:rPr>
                        <a:t>workers</a:t>
                      </a:r>
                      <a:endParaRPr lang="ru-RU" sz="1200" dirty="0">
                        <a:latin typeface="Calibri"/>
                        <a:ea typeface="Calibri"/>
                        <a:cs typeface="Times New Roman"/>
                      </a:endParaRPr>
                    </a:p>
                  </a:txBody>
                  <a:tcPr marL="42749" marR="427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r>
              <a:tr h="1691723">
                <a:tc>
                  <a:txBody>
                    <a:bodyPr/>
                    <a:lstStyle/>
                    <a:p>
                      <a:pPr marL="0" indent="0" algn="ctr">
                        <a:lnSpc>
                          <a:spcPct val="100000"/>
                        </a:lnSpc>
                        <a:spcAft>
                          <a:spcPts val="0"/>
                        </a:spcAft>
                      </a:pPr>
                      <a:r>
                        <a:rPr lang="en-US" sz="1200" dirty="0">
                          <a:solidFill>
                            <a:srgbClr val="000000"/>
                          </a:solidFill>
                          <a:latin typeface="Times New Roman"/>
                          <a:ea typeface="Times New Roman"/>
                          <a:cs typeface="Times New Roman"/>
                        </a:rPr>
                        <a:t>8</a:t>
                      </a:r>
                      <a:endParaRPr lang="ru-RU" sz="1200" dirty="0">
                        <a:latin typeface="Calibri"/>
                        <a:ea typeface="Calibri"/>
                        <a:cs typeface="Times New Roman"/>
                      </a:endParaRPr>
                    </a:p>
                  </a:txBody>
                  <a:tcPr marL="42749" marR="427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marL="0" indent="0" algn="just">
                        <a:lnSpc>
                          <a:spcPct val="100000"/>
                        </a:lnSpc>
                        <a:spcAft>
                          <a:spcPts val="0"/>
                        </a:spcAft>
                      </a:pPr>
                      <a:r>
                        <a:rPr lang="en-US" sz="1200" dirty="0">
                          <a:solidFill>
                            <a:srgbClr val="000000"/>
                          </a:solidFill>
                          <a:latin typeface="Times New Roman"/>
                          <a:ea typeface="Times New Roman"/>
                          <a:cs typeface="Times New Roman"/>
                        </a:rPr>
                        <a:t>Organize safety command centers at the following places:</a:t>
                      </a:r>
                      <a:endParaRPr lang="ru-RU" sz="1200" dirty="0">
                        <a:latin typeface="Calibri"/>
                        <a:ea typeface="Calibri"/>
                        <a:cs typeface="Times New Roman"/>
                      </a:endParaRPr>
                    </a:p>
                    <a:p>
                      <a:pPr marL="0" lvl="0" indent="0" algn="just">
                        <a:lnSpc>
                          <a:spcPct val="100000"/>
                        </a:lnSpc>
                        <a:spcAft>
                          <a:spcPts val="0"/>
                        </a:spcAft>
                        <a:buFont typeface="Times New Roman"/>
                        <a:buChar char="-"/>
                      </a:pPr>
                      <a:r>
                        <a:rPr lang="en-US" sz="1200" dirty="0">
                          <a:solidFill>
                            <a:srgbClr val="000000"/>
                          </a:solidFill>
                          <a:latin typeface="Times New Roman"/>
                          <a:ea typeface="Times New Roman"/>
                          <a:cs typeface="Times New Roman"/>
                        </a:rPr>
                        <a:t>South-West shaft;</a:t>
                      </a:r>
                      <a:endParaRPr lang="ru-RU" sz="1200" dirty="0">
                        <a:latin typeface="Calibri"/>
                        <a:ea typeface="Calibri"/>
                        <a:cs typeface="Times New Roman"/>
                      </a:endParaRPr>
                    </a:p>
                    <a:p>
                      <a:pPr marL="0" lvl="0" indent="0" algn="just">
                        <a:lnSpc>
                          <a:spcPct val="100000"/>
                        </a:lnSpc>
                        <a:spcAft>
                          <a:spcPts val="0"/>
                        </a:spcAft>
                        <a:buFont typeface="Times New Roman"/>
                        <a:buChar char="-"/>
                      </a:pPr>
                      <a:r>
                        <a:rPr lang="en-US" sz="1200" dirty="0">
                          <a:solidFill>
                            <a:srgbClr val="000000"/>
                          </a:solidFill>
                          <a:latin typeface="Times New Roman"/>
                          <a:ea typeface="Times New Roman"/>
                          <a:cs typeface="Times New Roman"/>
                        </a:rPr>
                        <a:t>Inclined roadway 2;</a:t>
                      </a:r>
                      <a:endParaRPr lang="ru-RU" sz="1200" dirty="0">
                        <a:latin typeface="Calibri"/>
                        <a:ea typeface="Calibri"/>
                        <a:cs typeface="Times New Roman"/>
                      </a:endParaRPr>
                    </a:p>
                    <a:p>
                      <a:pPr marL="0" lvl="0" indent="0" algn="just">
                        <a:lnSpc>
                          <a:spcPct val="100000"/>
                        </a:lnSpc>
                        <a:spcAft>
                          <a:spcPts val="0"/>
                        </a:spcAft>
                        <a:buFont typeface="Times New Roman"/>
                        <a:buChar char="-"/>
                      </a:pPr>
                      <a:r>
                        <a:rPr lang="en-US" sz="1200" dirty="0">
                          <a:solidFill>
                            <a:srgbClr val="000000"/>
                          </a:solidFill>
                          <a:latin typeface="Times New Roman"/>
                          <a:ea typeface="Times New Roman"/>
                          <a:cs typeface="Times New Roman"/>
                        </a:rPr>
                        <a:t>Conveyor inclined roadway 19.</a:t>
                      </a:r>
                      <a:endParaRPr lang="ru-RU" sz="1200" dirty="0">
                        <a:latin typeface="Calibri"/>
                        <a:ea typeface="Calibri"/>
                        <a:cs typeface="Times New Roman"/>
                      </a:endParaRPr>
                    </a:p>
                    <a:p>
                      <a:pPr marL="0" indent="0" algn="just">
                        <a:lnSpc>
                          <a:spcPct val="100000"/>
                        </a:lnSpc>
                        <a:spcAft>
                          <a:spcPts val="0"/>
                        </a:spcAft>
                      </a:pPr>
                      <a:r>
                        <a:rPr lang="en-US" sz="1200" dirty="0">
                          <a:solidFill>
                            <a:srgbClr val="000000"/>
                          </a:solidFill>
                          <a:latin typeface="Times New Roman"/>
                          <a:ea typeface="Times New Roman"/>
                          <a:cs typeface="Times New Roman"/>
                        </a:rPr>
                        <a:t>To forbidden entrance to the mine for people, who don’t have passes</a:t>
                      </a:r>
                      <a:endParaRPr lang="ru-RU" sz="1200" dirty="0">
                        <a:latin typeface="Calibri"/>
                        <a:ea typeface="Calibri"/>
                        <a:cs typeface="Times New Roman"/>
                      </a:endParaRPr>
                    </a:p>
                  </a:txBody>
                  <a:tcPr marL="42749" marR="427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marL="0" indent="0" algn="just">
                        <a:lnSpc>
                          <a:spcPct val="100000"/>
                        </a:lnSpc>
                        <a:spcAft>
                          <a:spcPts val="0"/>
                        </a:spcAft>
                        <a:tabLst>
                          <a:tab pos="-60960" algn="l"/>
                        </a:tabLst>
                      </a:pPr>
                      <a:r>
                        <a:rPr lang="en-US" sz="1200" dirty="0">
                          <a:solidFill>
                            <a:srgbClr val="000000"/>
                          </a:solidFill>
                          <a:latin typeface="Times New Roman"/>
                          <a:ea typeface="Times New Roman"/>
                          <a:cs typeface="Times New Roman"/>
                        </a:rPr>
                        <a:t>Officer in charge of mine rescue operations  regulation </a:t>
                      </a:r>
                      <a:endParaRPr lang="ru-RU" sz="1200" dirty="0">
                        <a:latin typeface="Calibri"/>
                        <a:ea typeface="Calibri"/>
                        <a:cs typeface="Times New Roman"/>
                      </a:endParaRPr>
                    </a:p>
                  </a:txBody>
                  <a:tcPr marL="42749" marR="427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r>
              <a:tr h="1117624">
                <a:tc>
                  <a:txBody>
                    <a:bodyPr/>
                    <a:lstStyle/>
                    <a:p>
                      <a:pPr marL="0" indent="0" algn="ctr">
                        <a:lnSpc>
                          <a:spcPct val="100000"/>
                        </a:lnSpc>
                        <a:spcAft>
                          <a:spcPts val="0"/>
                        </a:spcAft>
                      </a:pPr>
                      <a:r>
                        <a:rPr lang="en-US" sz="1200" dirty="0">
                          <a:solidFill>
                            <a:srgbClr val="000000"/>
                          </a:solidFill>
                          <a:latin typeface="Times New Roman"/>
                          <a:ea typeface="Times New Roman"/>
                          <a:cs typeface="Times New Roman"/>
                        </a:rPr>
                        <a:t>9</a:t>
                      </a:r>
                      <a:endParaRPr lang="ru-RU" sz="1200" dirty="0">
                        <a:latin typeface="Calibri"/>
                        <a:ea typeface="Calibri"/>
                        <a:cs typeface="Times New Roman"/>
                      </a:endParaRPr>
                    </a:p>
                  </a:txBody>
                  <a:tcPr marL="42749" marR="427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marL="0" indent="0" algn="just">
                        <a:lnSpc>
                          <a:spcPct val="100000"/>
                        </a:lnSpc>
                        <a:spcAft>
                          <a:spcPts val="0"/>
                        </a:spcAft>
                      </a:pPr>
                      <a:r>
                        <a:rPr lang="en-US" sz="1200" dirty="0">
                          <a:solidFill>
                            <a:srgbClr val="000000"/>
                          </a:solidFill>
                          <a:latin typeface="Times New Roman"/>
                          <a:ea typeface="Times New Roman"/>
                          <a:cs typeface="Times New Roman"/>
                        </a:rPr>
                        <a:t>Evacuate people:</a:t>
                      </a:r>
                      <a:endParaRPr lang="ru-RU" sz="1200" dirty="0">
                        <a:latin typeface="Calibri"/>
                        <a:ea typeface="Calibri"/>
                        <a:cs typeface="Times New Roman"/>
                      </a:endParaRPr>
                    </a:p>
                    <a:p>
                      <a:pPr marL="0" lvl="0" indent="0" algn="just">
                        <a:lnSpc>
                          <a:spcPct val="100000"/>
                        </a:lnSpc>
                        <a:spcAft>
                          <a:spcPts val="0"/>
                        </a:spcAft>
                        <a:buFont typeface="Times New Roman"/>
                        <a:buChar char="-"/>
                      </a:pPr>
                      <a:r>
                        <a:rPr lang="en-US" sz="1200" dirty="0">
                          <a:solidFill>
                            <a:srgbClr val="000000"/>
                          </a:solidFill>
                          <a:latin typeface="Times New Roman"/>
                          <a:ea typeface="Times New Roman"/>
                          <a:cs typeface="Times New Roman"/>
                        </a:rPr>
                        <a:t>by escape exits from their workplaces;</a:t>
                      </a:r>
                      <a:endParaRPr lang="ru-RU" sz="1200" dirty="0">
                        <a:latin typeface="Calibri"/>
                        <a:ea typeface="Calibri"/>
                        <a:cs typeface="Times New Roman"/>
                      </a:endParaRPr>
                    </a:p>
                    <a:p>
                      <a:pPr marL="0" lvl="0" indent="0" algn="just">
                        <a:lnSpc>
                          <a:spcPct val="100000"/>
                        </a:lnSpc>
                        <a:spcAft>
                          <a:spcPts val="0"/>
                        </a:spcAft>
                        <a:buFont typeface="Times New Roman"/>
                        <a:buChar char="-"/>
                      </a:pPr>
                      <a:r>
                        <a:rPr lang="en-US" sz="1200" dirty="0">
                          <a:solidFill>
                            <a:srgbClr val="000000"/>
                          </a:solidFill>
                          <a:latin typeface="Times New Roman"/>
                          <a:ea typeface="Times New Roman"/>
                          <a:cs typeface="Times New Roman"/>
                        </a:rPr>
                        <a:t>to the nearest intake air and then to the surface </a:t>
                      </a:r>
                      <a:endParaRPr lang="ru-RU" sz="1200" dirty="0">
                        <a:latin typeface="Calibri"/>
                        <a:ea typeface="Calibri"/>
                        <a:cs typeface="Times New Roman"/>
                      </a:endParaRPr>
                    </a:p>
                  </a:txBody>
                  <a:tcPr marL="42749" marR="427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marL="0" indent="0" algn="just">
                        <a:lnSpc>
                          <a:spcPct val="100000"/>
                        </a:lnSpc>
                        <a:spcAft>
                          <a:spcPts val="0"/>
                        </a:spcAft>
                      </a:pPr>
                      <a:r>
                        <a:rPr lang="en-US" sz="1200" dirty="0">
                          <a:solidFill>
                            <a:srgbClr val="000000"/>
                          </a:solidFill>
                          <a:latin typeface="Times New Roman"/>
                          <a:ea typeface="Times New Roman"/>
                          <a:cs typeface="Times New Roman"/>
                        </a:rPr>
                        <a:t>Officer in charge of mine rescue operations  regulation </a:t>
                      </a:r>
                      <a:endParaRPr lang="ru-RU" sz="1200" dirty="0">
                        <a:latin typeface="Calibri"/>
                        <a:ea typeface="Calibri"/>
                        <a:cs typeface="Times New Roman"/>
                      </a:endParaRPr>
                    </a:p>
                  </a:txBody>
                  <a:tcPr marL="42749" marR="427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Effect transition="in" filter="fade">
                                      <p:cBhvr>
                                        <p:cTn id="9" dur="1000"/>
                                        <p:tgtEl>
                                          <p:spTgt spid="8"/>
                                        </p:tgtEl>
                                      </p:cBhvr>
                                    </p:animEffect>
                                  </p:childTnLst>
                                </p:cTn>
                              </p:par>
                              <p:par>
                                <p:cTn id="10" presetID="53"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1000" fill="hold"/>
                                        <p:tgtEl>
                                          <p:spTgt spid="16"/>
                                        </p:tgtEl>
                                        <p:attrNameLst>
                                          <p:attrName>ppt_w</p:attrName>
                                        </p:attrNameLst>
                                      </p:cBhvr>
                                      <p:tavLst>
                                        <p:tav tm="0">
                                          <p:val>
                                            <p:fltVal val="0"/>
                                          </p:val>
                                        </p:tav>
                                        <p:tav tm="100000">
                                          <p:val>
                                            <p:strVal val="#ppt_w"/>
                                          </p:val>
                                        </p:tav>
                                      </p:tavLst>
                                    </p:anim>
                                    <p:anim calcmode="lin" valueType="num">
                                      <p:cBhvr>
                                        <p:cTn id="13" dur="1000" fill="hold"/>
                                        <p:tgtEl>
                                          <p:spTgt spid="16"/>
                                        </p:tgtEl>
                                        <p:attrNameLst>
                                          <p:attrName>ppt_h</p:attrName>
                                        </p:attrNameLst>
                                      </p:cBhvr>
                                      <p:tavLst>
                                        <p:tav tm="0">
                                          <p:val>
                                            <p:fltVal val="0"/>
                                          </p:val>
                                        </p:tav>
                                        <p:tav tm="100000">
                                          <p:val>
                                            <p:strVal val="#ppt_h"/>
                                          </p:val>
                                        </p:tav>
                                      </p:tavLst>
                                    </p:anim>
                                    <p:animEffect transition="in" filter="fade">
                                      <p:cBhvr>
                                        <p:cTn id="14"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0"/>
            <a:ext cx="8229600" cy="1143000"/>
          </a:xfrm>
        </p:spPr>
        <p:txBody>
          <a:bodyPr>
            <a:normAutofit/>
          </a:bodyPr>
          <a:lstStyle/>
          <a:p>
            <a:r>
              <a:rPr lang="en-US" sz="2400" b="1" dirty="0" smtClean="0">
                <a:solidFill>
                  <a:schemeClr val="bg1"/>
                </a:solidFill>
                <a:latin typeface="Arial Black" pitchFamily="34" charset="0"/>
              </a:rPr>
              <a:t>Advantages of </a:t>
            </a:r>
            <a:br>
              <a:rPr lang="en-US" sz="2400" b="1" dirty="0" smtClean="0">
                <a:solidFill>
                  <a:schemeClr val="bg1"/>
                </a:solidFill>
                <a:latin typeface="Arial Black" pitchFamily="34" charset="0"/>
              </a:rPr>
            </a:br>
            <a:r>
              <a:rPr lang="en-US" sz="2400" b="1" dirty="0" smtClean="0">
                <a:solidFill>
                  <a:schemeClr val="bg1"/>
                </a:solidFill>
                <a:latin typeface="Arial Black" pitchFamily="34" charset="0"/>
              </a:rPr>
              <a:t>Emergency Prevention and </a:t>
            </a:r>
            <a:r>
              <a:rPr lang="en-US" sz="2400" b="1" dirty="0" smtClean="0">
                <a:solidFill>
                  <a:schemeClr val="bg1"/>
                </a:solidFill>
                <a:latin typeface="Arial Black" pitchFamily="34" charset="0"/>
              </a:rPr>
              <a:t>Response </a:t>
            </a:r>
            <a:r>
              <a:rPr lang="en-US" sz="2400" b="1" dirty="0" smtClean="0">
                <a:solidFill>
                  <a:schemeClr val="bg1"/>
                </a:solidFill>
                <a:latin typeface="Arial Black" pitchFamily="34" charset="0"/>
              </a:rPr>
              <a:t>Plan </a:t>
            </a:r>
            <a:endParaRPr lang="ru-RU" sz="2400" b="1" dirty="0">
              <a:solidFill>
                <a:schemeClr val="bg1"/>
              </a:solidFill>
              <a:latin typeface="Arial Black" pitchFamily="34" charset="0"/>
            </a:endParaRPr>
          </a:p>
        </p:txBody>
      </p:sp>
      <p:sp>
        <p:nvSpPr>
          <p:cNvPr id="6" name="Прямоугольник 5"/>
          <p:cNvSpPr/>
          <p:nvPr/>
        </p:nvSpPr>
        <p:spPr>
          <a:xfrm>
            <a:off x="1142976" y="3357562"/>
            <a:ext cx="7715304" cy="369332"/>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just"/>
            <a:r>
              <a:rPr lang="en-US" dirty="0" smtClean="0">
                <a:latin typeface="Arial Narrow" pitchFamily="34" charset="0"/>
                <a:cs typeface="Arial" pitchFamily="34" charset="0"/>
              </a:rPr>
              <a:t>Helps to make workers of the mine deal with safety issues on a regular basis</a:t>
            </a:r>
            <a:endParaRPr lang="ru-RU" dirty="0" smtClean="0">
              <a:latin typeface="Arial Narrow" pitchFamily="34" charset="0"/>
              <a:cs typeface="Arial" pitchFamily="34" charset="0"/>
            </a:endParaRPr>
          </a:p>
        </p:txBody>
      </p:sp>
      <p:sp>
        <p:nvSpPr>
          <p:cNvPr id="7" name="Прямоугольник 6"/>
          <p:cNvSpPr/>
          <p:nvPr/>
        </p:nvSpPr>
        <p:spPr>
          <a:xfrm>
            <a:off x="1142976" y="1571612"/>
            <a:ext cx="7715304" cy="369332"/>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en-US" dirty="0" smtClean="0">
                <a:effectLst>
                  <a:glow rad="101600">
                    <a:schemeClr val="bg2">
                      <a:alpha val="60000"/>
                    </a:schemeClr>
                  </a:glow>
                </a:effectLst>
                <a:latin typeface="Arial Narrow" pitchFamily="34" charset="0"/>
                <a:cs typeface="Arial" pitchFamily="34" charset="0"/>
              </a:rPr>
              <a:t>Allows to choose the right preplanned emergency procedure faster</a:t>
            </a:r>
            <a:endParaRPr lang="ru-RU" dirty="0" smtClean="0">
              <a:effectLst>
                <a:glow rad="101600">
                  <a:schemeClr val="bg2">
                    <a:alpha val="60000"/>
                  </a:schemeClr>
                </a:glow>
              </a:effectLst>
              <a:latin typeface="Arial Narrow" pitchFamily="34" charset="0"/>
              <a:cs typeface="Arial" pitchFamily="34" charset="0"/>
            </a:endParaRPr>
          </a:p>
        </p:txBody>
      </p:sp>
      <p:sp>
        <p:nvSpPr>
          <p:cNvPr id="9" name="Прямоугольник 8"/>
          <p:cNvSpPr/>
          <p:nvPr/>
        </p:nvSpPr>
        <p:spPr>
          <a:xfrm>
            <a:off x="1142976" y="2357430"/>
            <a:ext cx="7715304" cy="646331"/>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just"/>
            <a:r>
              <a:rPr lang="en-US" dirty="0" smtClean="0">
                <a:latin typeface="Arial Narrow" pitchFamily="34" charset="0"/>
                <a:cs typeface="Arial" pitchFamily="34" charset="0"/>
              </a:rPr>
              <a:t>Accumulates information that helps to make detailed evaluation and identify problems that can cause an occurrence of emergency situation</a:t>
            </a:r>
            <a:endParaRPr lang="ru-RU" dirty="0" smtClean="0">
              <a:latin typeface="Arial Narrow" pitchFamily="34" charset="0"/>
              <a:cs typeface="Arial" pitchFamily="34" charset="0"/>
            </a:endParaRPr>
          </a:p>
        </p:txBody>
      </p:sp>
      <p:sp>
        <p:nvSpPr>
          <p:cNvPr id="10" name="Прямоугольник 9"/>
          <p:cNvSpPr/>
          <p:nvPr/>
        </p:nvSpPr>
        <p:spPr>
          <a:xfrm>
            <a:off x="1142976" y="4143380"/>
            <a:ext cx="7715304" cy="646331"/>
          </a:xfrm>
          <a:prstGeom prst="rect">
            <a:avLst/>
          </a:prstGeom>
          <a:gradFill>
            <a:gsLst>
              <a:gs pos="0">
                <a:schemeClr val="accent6">
                  <a:lumMod val="75000"/>
                </a:schemeClr>
              </a:gs>
              <a:gs pos="17999">
                <a:srgbClr val="FEE7F2"/>
              </a:gs>
              <a:gs pos="36000">
                <a:srgbClr val="FAC77D"/>
              </a:gs>
              <a:gs pos="61000">
                <a:srgbClr val="FBA97D"/>
              </a:gs>
              <a:gs pos="82001">
                <a:srgbClr val="FBD49C"/>
              </a:gs>
              <a:gs pos="100000">
                <a:srgbClr val="FEE7F2"/>
              </a:gs>
            </a:gsLst>
            <a:lin ang="16200000" scaled="0"/>
          </a:gradFill>
        </p:spPr>
        <p:style>
          <a:lnRef idx="1">
            <a:schemeClr val="accent1"/>
          </a:lnRef>
          <a:fillRef idx="2">
            <a:schemeClr val="accent1"/>
          </a:fillRef>
          <a:effectRef idx="1">
            <a:schemeClr val="accent1"/>
          </a:effectRef>
          <a:fontRef idx="minor">
            <a:schemeClr val="dk1"/>
          </a:fontRef>
        </p:style>
        <p:txBody>
          <a:bodyPr wrap="square">
            <a:spAutoFit/>
          </a:bodyPr>
          <a:lstStyle/>
          <a:p>
            <a:pPr algn="just"/>
            <a:r>
              <a:rPr lang="en-US" dirty="0" smtClean="0">
                <a:latin typeface="Arial Narrow" pitchFamily="34" charset="0"/>
                <a:cs typeface="Arial" pitchFamily="34" charset="0"/>
              </a:rPr>
              <a:t>Helps to identify pre-emergency situations in time and prevent occurrence of its potential consequences </a:t>
            </a:r>
            <a:endParaRPr lang="ru-RU" dirty="0" smtClean="0">
              <a:latin typeface="Arial Narrow" pitchFamily="34" charset="0"/>
              <a:cs typeface="Arial" pitchFamily="34" charset="0"/>
            </a:endParaRPr>
          </a:p>
        </p:txBody>
      </p:sp>
      <p:sp>
        <p:nvSpPr>
          <p:cNvPr id="11" name="TextBox 10"/>
          <p:cNvSpPr txBox="1"/>
          <p:nvPr/>
        </p:nvSpPr>
        <p:spPr>
          <a:xfrm>
            <a:off x="-32" y="6572272"/>
            <a:ext cx="715260" cy="261610"/>
          </a:xfrm>
          <a:prstGeom prst="rect">
            <a:avLst/>
          </a:prstGeom>
          <a:noFill/>
        </p:spPr>
        <p:txBody>
          <a:bodyPr wrap="none" rtlCol="0">
            <a:spAutoFit/>
          </a:bodyPr>
          <a:lstStyle/>
          <a:p>
            <a:r>
              <a:rPr lang="en-US" sz="1100" b="1" dirty="0" smtClean="0">
                <a:solidFill>
                  <a:schemeClr val="bg1"/>
                </a:solidFill>
              </a:rPr>
              <a:t>Slide </a:t>
            </a:r>
            <a:r>
              <a:rPr lang="ru-RU" sz="1100" b="1" dirty="0" smtClean="0">
                <a:solidFill>
                  <a:schemeClr val="bg1"/>
                </a:solidFill>
              </a:rPr>
              <a:t>: </a:t>
            </a:r>
            <a:fld id="{31631C3C-BE36-4632-B712-5CA9C6BE99A3}" type="slidenum">
              <a:rPr lang="ru-RU" sz="1100" b="1" smtClean="0">
                <a:solidFill>
                  <a:schemeClr val="bg1"/>
                </a:solidFill>
              </a:rPr>
              <a:pPr/>
              <a:t>12</a:t>
            </a:fld>
            <a:endParaRPr lang="ru-RU" sz="11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6" name="TextBox 5"/>
          <p:cNvSpPr txBox="1"/>
          <p:nvPr/>
        </p:nvSpPr>
        <p:spPr>
          <a:xfrm>
            <a:off x="1357290" y="2928934"/>
            <a:ext cx="184731" cy="369332"/>
          </a:xfrm>
          <a:prstGeom prst="rect">
            <a:avLst/>
          </a:prstGeom>
          <a:noFill/>
        </p:spPr>
        <p:txBody>
          <a:bodyPr wrap="none" rtlCol="0">
            <a:spAutoFit/>
          </a:bodyPr>
          <a:lstStyle/>
          <a:p>
            <a:endParaRPr lang="ru-RU" dirty="0"/>
          </a:p>
        </p:txBody>
      </p:sp>
      <p:sp>
        <p:nvSpPr>
          <p:cNvPr id="15" name="Прямоугольник 14"/>
          <p:cNvSpPr/>
          <p:nvPr/>
        </p:nvSpPr>
        <p:spPr>
          <a:xfrm>
            <a:off x="1142976" y="3272853"/>
            <a:ext cx="7500990" cy="584775"/>
          </a:xfrm>
          <a:prstGeom prst="rect">
            <a:avLst/>
          </a:prstGeom>
        </p:spPr>
        <p:txBody>
          <a:bodyPr wrap="square">
            <a:spAutoFit/>
          </a:bodyPr>
          <a:lstStyle/>
          <a:p>
            <a:pPr algn="ctr"/>
            <a:r>
              <a:rPr lang="en-US" sz="3200" b="1" cap="all" dirty="0" smtClean="0">
                <a:ln w="3175" cmpd="sng">
                  <a:solidFill>
                    <a:schemeClr val="tx1"/>
                  </a:solidFill>
                  <a:prstDash val="solid"/>
                </a:ln>
                <a:solidFill>
                  <a:schemeClr val="bg1"/>
                </a:solidFill>
                <a:effectLst>
                  <a:glow rad="228600">
                    <a:srgbClr val="003CB4">
                      <a:alpha val="40000"/>
                    </a:srgbClr>
                  </a:glow>
                </a:effectLst>
                <a:latin typeface="Arial" pitchFamily="34" charset="0"/>
                <a:cs typeface="Arial" pitchFamily="34" charset="0"/>
              </a:rPr>
              <a:t>Thank you for Attention!</a:t>
            </a:r>
            <a:endParaRPr lang="ru-RU" sz="3200" b="1" cap="all" dirty="0" smtClean="0">
              <a:ln w="3175" cmpd="sng">
                <a:solidFill>
                  <a:schemeClr val="tx1"/>
                </a:solidFill>
                <a:prstDash val="solid"/>
              </a:ln>
              <a:solidFill>
                <a:schemeClr val="bg1"/>
              </a:solidFill>
              <a:effectLst>
                <a:glow rad="228600">
                  <a:srgbClr val="003CB4">
                    <a:alpha val="40000"/>
                  </a:srgbClr>
                </a:glow>
              </a:effectLst>
              <a:latin typeface="Arial" pitchFamily="34" charset="0"/>
              <a:cs typeface="Arial"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500"/>
                                  </p:stCondLst>
                                  <p:iterate type="lt">
                                    <p:tmPct val="0"/>
                                  </p:iterate>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71538" y="97673"/>
            <a:ext cx="7929618" cy="830997"/>
          </a:xfrm>
          <a:prstGeom prst="rect">
            <a:avLst/>
          </a:prstGeom>
          <a:noFill/>
        </p:spPr>
        <p:txBody>
          <a:bodyPr wrap="square" rtlCol="0" anchor="ctr">
            <a:spAutoFit/>
          </a:bodyPr>
          <a:lstStyle/>
          <a:p>
            <a:pPr algn="ctr"/>
            <a:r>
              <a:rPr lang="en-US" sz="2400" b="1" dirty="0" smtClean="0">
                <a:solidFill>
                  <a:schemeClr val="bg1"/>
                </a:solidFill>
                <a:latin typeface="Arial Black" pitchFamily="34" charset="0"/>
              </a:rPr>
              <a:t>Main disadvantages of currently </a:t>
            </a:r>
            <a:r>
              <a:rPr lang="en-US" sz="2400" b="1" dirty="0" smtClean="0">
                <a:solidFill>
                  <a:schemeClr val="bg1"/>
                </a:solidFill>
                <a:latin typeface="Arial Black" pitchFamily="34" charset="0"/>
              </a:rPr>
              <a:t>applied</a:t>
            </a:r>
            <a:r>
              <a:rPr lang="en-US" sz="2400" b="1" dirty="0" smtClean="0">
                <a:solidFill>
                  <a:schemeClr val="bg1"/>
                </a:solidFill>
                <a:latin typeface="Arial Black" pitchFamily="34" charset="0"/>
              </a:rPr>
              <a:t>                               </a:t>
            </a:r>
            <a:r>
              <a:rPr lang="en-US" sz="2400" b="1" dirty="0" smtClean="0">
                <a:solidFill>
                  <a:schemeClr val="bg1"/>
                </a:solidFill>
                <a:latin typeface="Arial Black" pitchFamily="34" charset="0"/>
              </a:rPr>
              <a:t>Emergency Response plans</a:t>
            </a:r>
            <a:endParaRPr lang="ru-RU" sz="2400" b="1" dirty="0" smtClean="0">
              <a:solidFill>
                <a:srgbClr val="FFFF00"/>
              </a:solidFill>
              <a:latin typeface="Arial Black" pitchFamily="34" charset="0"/>
            </a:endParaRPr>
          </a:p>
        </p:txBody>
      </p:sp>
      <p:sp>
        <p:nvSpPr>
          <p:cNvPr id="5" name="Прямоугольник 4"/>
          <p:cNvSpPr/>
          <p:nvPr/>
        </p:nvSpPr>
        <p:spPr>
          <a:xfrm>
            <a:off x="1214414" y="1500174"/>
            <a:ext cx="7715304" cy="954107"/>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en-US" sz="1400" dirty="0" smtClean="0">
                <a:latin typeface="Arial" pitchFamily="34" charset="0"/>
                <a:cs typeface="Arial" pitchFamily="34" charset="0"/>
              </a:rPr>
              <a:t>Substantive </a:t>
            </a:r>
            <a:r>
              <a:rPr lang="en-US" sz="1400" dirty="0" smtClean="0">
                <a:latin typeface="Arial" pitchFamily="34" charset="0"/>
                <a:cs typeface="Arial" pitchFamily="34" charset="0"/>
              </a:rPr>
              <a:t>provision of the Emergency Response Plan and ventilation scheme contains a lot of preplanned response procedures, made for the workings where emergencies practically never happen, moreover it contains a lot of single-type actions repeated nearly in every preplanned response procedure;</a:t>
            </a:r>
            <a:endParaRPr lang="en-US" sz="1400" dirty="0" smtClean="0">
              <a:latin typeface="Arial" pitchFamily="34" charset="0"/>
              <a:cs typeface="Arial" pitchFamily="34" charset="0"/>
            </a:endParaRPr>
          </a:p>
        </p:txBody>
      </p:sp>
      <p:sp>
        <p:nvSpPr>
          <p:cNvPr id="8" name="Прямоугольник 7"/>
          <p:cNvSpPr/>
          <p:nvPr/>
        </p:nvSpPr>
        <p:spPr>
          <a:xfrm>
            <a:off x="1285852" y="3786190"/>
            <a:ext cx="7715304" cy="954107"/>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just"/>
            <a:r>
              <a:rPr lang="en-US" sz="1400" dirty="0" smtClean="0">
                <a:latin typeface="Arial" pitchFamily="34" charset="0"/>
                <a:cs typeface="Arial" pitchFamily="34" charset="0"/>
              </a:rPr>
              <a:t>To </a:t>
            </a:r>
            <a:r>
              <a:rPr lang="en-US" sz="1400" dirty="0" smtClean="0">
                <a:latin typeface="Arial" pitchFamily="34" charset="0"/>
                <a:cs typeface="Arial" pitchFamily="34" charset="0"/>
              </a:rPr>
              <a:t>identify the volume of mine </a:t>
            </a:r>
            <a:r>
              <a:rPr lang="en-US" sz="1400" dirty="0" smtClean="0">
                <a:latin typeface="Arial" pitchFamily="34" charset="0"/>
                <a:cs typeface="Arial" pitchFamily="34" charset="0"/>
              </a:rPr>
              <a:t>workings </a:t>
            </a:r>
            <a:r>
              <a:rPr lang="en-US" sz="1400" dirty="0" smtClean="0">
                <a:latin typeface="Arial" pitchFamily="34" charset="0"/>
                <a:cs typeface="Arial" pitchFamily="34" charset="0"/>
              </a:rPr>
              <a:t>being gassed often becomes impossible in case of explosion in the mine. At the initial stage this matter decrease operational efficiency of mine rescue teams arrived for examination of the emergency place in order to provide first aid to the injured </a:t>
            </a:r>
            <a:r>
              <a:rPr lang="en-US" sz="1400" dirty="0" smtClean="0">
                <a:latin typeface="Arial" pitchFamily="34" charset="0"/>
                <a:cs typeface="Arial" pitchFamily="34" charset="0"/>
              </a:rPr>
              <a:t>miners</a:t>
            </a:r>
            <a:r>
              <a:rPr lang="ru-RU" sz="1400" dirty="0" smtClean="0">
                <a:latin typeface="Arial" pitchFamily="34" charset="0"/>
                <a:cs typeface="Arial" pitchFamily="34" charset="0"/>
              </a:rPr>
              <a:t> </a:t>
            </a:r>
            <a:endParaRPr lang="ru-RU" sz="1400" dirty="0"/>
          </a:p>
        </p:txBody>
      </p:sp>
      <p:sp>
        <p:nvSpPr>
          <p:cNvPr id="9" name="Прямоугольник 8"/>
          <p:cNvSpPr/>
          <p:nvPr/>
        </p:nvSpPr>
        <p:spPr>
          <a:xfrm>
            <a:off x="1285852" y="2714620"/>
            <a:ext cx="7715304" cy="738664"/>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just"/>
            <a:r>
              <a:rPr lang="en-US" sz="1400" dirty="0" smtClean="0">
                <a:latin typeface="Arial" pitchFamily="34" charset="0"/>
                <a:cs typeface="Arial" pitchFamily="34" charset="0"/>
              </a:rPr>
              <a:t>It </a:t>
            </a:r>
            <a:r>
              <a:rPr lang="en-US" sz="1400" dirty="0" smtClean="0">
                <a:latin typeface="Arial" pitchFamily="34" charset="0"/>
                <a:cs typeface="Arial" pitchFamily="34" charset="0"/>
              </a:rPr>
              <a:t>is very difficult to choose the right preplanned emergency procedure of the Emergency Response Plan in short period of time if there are no accurate information about the location of fire or explosion</a:t>
            </a:r>
            <a:endParaRPr lang="en-US" sz="1400" dirty="0" smtClean="0">
              <a:latin typeface="Arial" pitchFamily="34" charset="0"/>
              <a:cs typeface="Arial" pitchFamily="34" charset="0"/>
            </a:endParaRPr>
          </a:p>
        </p:txBody>
      </p:sp>
      <p:sp>
        <p:nvSpPr>
          <p:cNvPr id="10" name="Прямоугольник 9"/>
          <p:cNvSpPr/>
          <p:nvPr/>
        </p:nvSpPr>
        <p:spPr>
          <a:xfrm>
            <a:off x="1214414" y="5072074"/>
            <a:ext cx="7715304" cy="738664"/>
          </a:xfrm>
          <a:prstGeom prst="rect">
            <a:avLst/>
          </a:prstGeom>
          <a:gradFill>
            <a:gsLst>
              <a:gs pos="0">
                <a:schemeClr val="accent6">
                  <a:lumMod val="75000"/>
                </a:schemeClr>
              </a:gs>
              <a:gs pos="17999">
                <a:srgbClr val="FEE7F2"/>
              </a:gs>
              <a:gs pos="36000">
                <a:srgbClr val="FAC77D"/>
              </a:gs>
              <a:gs pos="61000">
                <a:srgbClr val="FBA97D"/>
              </a:gs>
              <a:gs pos="82001">
                <a:srgbClr val="FBD49C"/>
              </a:gs>
              <a:gs pos="100000">
                <a:srgbClr val="FEE7F2"/>
              </a:gs>
            </a:gsLst>
            <a:lin ang="16200000" scaled="0"/>
          </a:gradFill>
        </p:spPr>
        <p:style>
          <a:lnRef idx="1">
            <a:schemeClr val="accent1"/>
          </a:lnRef>
          <a:fillRef idx="2">
            <a:schemeClr val="accent1"/>
          </a:fillRef>
          <a:effectRef idx="1">
            <a:schemeClr val="accent1"/>
          </a:effectRef>
          <a:fontRef idx="minor">
            <a:schemeClr val="dk1"/>
          </a:fontRef>
        </p:style>
        <p:txBody>
          <a:bodyPr wrap="square">
            <a:spAutoFit/>
          </a:bodyPr>
          <a:lstStyle/>
          <a:p>
            <a:pPr algn="just"/>
            <a:r>
              <a:rPr lang="en-US" sz="1400" dirty="0" smtClean="0">
                <a:latin typeface="Arial" pitchFamily="34" charset="0"/>
                <a:cs typeface="Arial" pitchFamily="34" charset="0"/>
              </a:rPr>
              <a:t>Emergency Response Plan is aimed to carry out the actions that can help to decrease potential consequences of occurred emergency situation, but has no actions that could prevent </a:t>
            </a:r>
            <a:r>
              <a:rPr lang="en-US" sz="1400" dirty="0" smtClean="0">
                <a:latin typeface="Arial" pitchFamily="34" charset="0"/>
                <a:cs typeface="Arial" pitchFamily="34" charset="0"/>
              </a:rPr>
              <a:t>an emergency </a:t>
            </a:r>
            <a:r>
              <a:rPr lang="en-US" sz="1400" dirty="0" smtClean="0">
                <a:latin typeface="Arial" pitchFamily="34" charset="0"/>
                <a:cs typeface="Arial" pitchFamily="34" charset="0"/>
              </a:rPr>
              <a:t>itself.</a:t>
            </a:r>
            <a:endParaRPr lang="ru-RU" sz="1400" dirty="0"/>
          </a:p>
        </p:txBody>
      </p:sp>
      <p:sp>
        <p:nvSpPr>
          <p:cNvPr id="12" name="TextBox 11"/>
          <p:cNvSpPr txBox="1"/>
          <p:nvPr/>
        </p:nvSpPr>
        <p:spPr>
          <a:xfrm>
            <a:off x="-32" y="6572272"/>
            <a:ext cx="611065" cy="261610"/>
          </a:xfrm>
          <a:prstGeom prst="rect">
            <a:avLst/>
          </a:prstGeom>
          <a:noFill/>
        </p:spPr>
        <p:txBody>
          <a:bodyPr wrap="none" rtlCol="0">
            <a:spAutoFit/>
          </a:bodyPr>
          <a:lstStyle/>
          <a:p>
            <a:r>
              <a:rPr lang="en-US" sz="1100" b="1" dirty="0" smtClean="0">
                <a:solidFill>
                  <a:schemeClr val="bg1"/>
                </a:solidFill>
              </a:rPr>
              <a:t>Slide</a:t>
            </a:r>
            <a:r>
              <a:rPr lang="ru-RU" sz="1100" b="1" dirty="0" smtClean="0">
                <a:solidFill>
                  <a:schemeClr val="bg1"/>
                </a:solidFill>
              </a:rPr>
              <a:t>: </a:t>
            </a:r>
            <a:fld id="{31631C3C-BE36-4632-B712-5CA9C6BE99A3}" type="slidenum">
              <a:rPr lang="ru-RU" sz="1100" b="1" smtClean="0">
                <a:solidFill>
                  <a:schemeClr val="bg1"/>
                </a:solidFill>
              </a:rPr>
              <a:pPr/>
              <a:t>2</a:t>
            </a:fld>
            <a:endParaRPr lang="ru-RU" sz="1100" b="1" dirty="0">
              <a:solidFill>
                <a:schemeClr val="bg1"/>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100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1500"/>
                            </p:stCondLst>
                            <p:childTnLst>
                              <p:par>
                                <p:cTn id="10" presetID="23" presetClass="entr" presetSubtype="16" fill="hold" grpId="0" nodeType="afterEffect">
                                  <p:stCondLst>
                                    <p:cond delay="100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childTnLst>
                                </p:cTn>
                              </p:par>
                            </p:childTnLst>
                          </p:cTn>
                        </p:par>
                        <p:par>
                          <p:cTn id="14" fill="hold">
                            <p:stCondLst>
                              <p:cond delay="3000"/>
                            </p:stCondLst>
                            <p:childTnLst>
                              <p:par>
                                <p:cTn id="15" presetID="23" presetClass="entr" presetSubtype="16" fill="hold" grpId="0" nodeType="afterEffect">
                                  <p:stCondLst>
                                    <p:cond delay="10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childTnLst>
                                </p:cTn>
                              </p:par>
                            </p:childTnLst>
                          </p:cTn>
                        </p:par>
                        <p:par>
                          <p:cTn id="19" fill="hold">
                            <p:stCondLst>
                              <p:cond delay="4500"/>
                            </p:stCondLst>
                            <p:childTnLst>
                              <p:par>
                                <p:cTn id="20" presetID="23" presetClass="entr" presetSubtype="16" fill="hold" grpId="0" nodeType="afterEffect">
                                  <p:stCondLst>
                                    <p:cond delay="100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285860"/>
            <a:ext cx="8229600" cy="4840303"/>
          </a:xfrm>
        </p:spPr>
        <p:txBody>
          <a:bodyPr>
            <a:normAutofit/>
          </a:bodyPr>
          <a:lstStyle/>
          <a:p>
            <a:pPr algn="ctr">
              <a:buNone/>
            </a:pPr>
            <a:r>
              <a:rPr lang="ru-RU" dirty="0" smtClean="0"/>
              <a:t> </a:t>
            </a:r>
            <a:endParaRPr lang="ru-RU" b="1" dirty="0"/>
          </a:p>
        </p:txBody>
      </p:sp>
      <p:sp>
        <p:nvSpPr>
          <p:cNvPr id="6" name="Прямоугольник 5"/>
          <p:cNvSpPr/>
          <p:nvPr/>
        </p:nvSpPr>
        <p:spPr>
          <a:xfrm>
            <a:off x="1000100" y="2071678"/>
            <a:ext cx="7858180" cy="2785378"/>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ctr">
              <a:spcAft>
                <a:spcPts val="600"/>
              </a:spcAft>
            </a:pPr>
            <a:r>
              <a:rPr lang="en-US" sz="2000" dirty="0" smtClean="0">
                <a:latin typeface="Arial" pitchFamily="34" charset="0"/>
                <a:cs typeface="Arial" pitchFamily="34" charset="0"/>
              </a:rPr>
              <a:t>A lot of emergency situations are developing during several working shifts, days and even weeks, that is why operations superintendent needs document, that will allow to control dangerous areas in the mine, equipment and machineries in real-time mode. </a:t>
            </a:r>
          </a:p>
          <a:p>
            <a:pPr algn="ctr">
              <a:spcAft>
                <a:spcPts val="600"/>
              </a:spcAft>
            </a:pPr>
            <a:r>
              <a:rPr lang="en-US" sz="2000" dirty="0" smtClean="0">
                <a:latin typeface="Arial" pitchFamily="34" charset="0"/>
                <a:cs typeface="Arial" pitchFamily="34" charset="0"/>
              </a:rPr>
              <a:t>For </a:t>
            </a:r>
            <a:r>
              <a:rPr lang="en-US" sz="2000" dirty="0" smtClean="0">
                <a:latin typeface="Arial" pitchFamily="34" charset="0"/>
                <a:cs typeface="Arial" pitchFamily="34" charset="0"/>
              </a:rPr>
              <a:t>this purpose we suggest to apply </a:t>
            </a:r>
          </a:p>
          <a:p>
            <a:pPr algn="ctr">
              <a:spcAft>
                <a:spcPts val="600"/>
              </a:spcAft>
            </a:pPr>
            <a:r>
              <a:rPr lang="en-US" sz="2000" b="1" i="1" dirty="0" smtClean="0">
                <a:latin typeface="Arial" pitchFamily="34" charset="0"/>
                <a:cs typeface="Arial" pitchFamily="34" charset="0"/>
              </a:rPr>
              <a:t>“Emergency Prevention and </a:t>
            </a:r>
            <a:r>
              <a:rPr lang="en-US" sz="2000" b="1" i="1" dirty="0" smtClean="0">
                <a:latin typeface="Arial" pitchFamily="34" charset="0"/>
                <a:cs typeface="Arial" pitchFamily="34" charset="0"/>
              </a:rPr>
              <a:t>Response </a:t>
            </a:r>
            <a:r>
              <a:rPr lang="en-US" sz="2000" b="1" i="1" dirty="0" smtClean="0">
                <a:latin typeface="Arial" pitchFamily="34" charset="0"/>
                <a:cs typeface="Arial" pitchFamily="34" charset="0"/>
              </a:rPr>
              <a:t>Plan”. </a:t>
            </a:r>
          </a:p>
          <a:p>
            <a:pPr algn="ctr">
              <a:spcAft>
                <a:spcPts val="600"/>
              </a:spcAft>
            </a:pPr>
            <a:r>
              <a:rPr lang="en-US" sz="2000" dirty="0" smtClean="0">
                <a:latin typeface="Arial" pitchFamily="34" charset="0"/>
                <a:cs typeface="Arial" pitchFamily="34" charset="0"/>
              </a:rPr>
              <a:t>The fundamental part of this document is devoted to the approach of identification potential hazards. </a:t>
            </a:r>
          </a:p>
        </p:txBody>
      </p:sp>
      <p:sp>
        <p:nvSpPr>
          <p:cNvPr id="8" name="Нижний колонтитул 7"/>
          <p:cNvSpPr txBox="1">
            <a:spLocks noGrp="1"/>
          </p:cNvSpPr>
          <p:nvPr>
            <p:ph type="ftr" sz="quarter" idx="11"/>
          </p:nvPr>
        </p:nvSpPr>
        <p:spPr>
          <a:xfrm>
            <a:off x="0" y="6596390"/>
            <a:ext cx="643125" cy="261610"/>
          </a:xfrm>
          <a:prstGeom prst="rect">
            <a:avLst/>
          </a:prstGeom>
          <a:noFill/>
        </p:spPr>
        <p:txBody>
          <a:bodyPr wrap="none" rtlCol="0">
            <a:spAutoFit/>
          </a:bodyPr>
          <a:lstStyle/>
          <a:p>
            <a:pPr algn="l"/>
            <a:r>
              <a:rPr lang="en-US" sz="1100" b="1" dirty="0" smtClean="0">
                <a:solidFill>
                  <a:schemeClr val="bg1"/>
                </a:solidFill>
              </a:rPr>
              <a:t>Slide </a:t>
            </a:r>
            <a:r>
              <a:rPr lang="ru-RU" sz="1100" b="1" dirty="0" smtClean="0">
                <a:solidFill>
                  <a:schemeClr val="bg1"/>
                </a:solidFill>
              </a:rPr>
              <a:t>: </a:t>
            </a:r>
            <a:fld id="{31631C3C-BE36-4632-B712-5CA9C6BE99A3}" type="slidenum">
              <a:rPr lang="ru-RU" sz="1100" b="1" smtClean="0">
                <a:solidFill>
                  <a:schemeClr val="bg1"/>
                </a:solidFill>
              </a:rPr>
              <a:pPr algn="l"/>
              <a:t>3</a:t>
            </a:fld>
            <a:endParaRPr lang="ru-RU" sz="11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214382" y="214290"/>
            <a:ext cx="7929618" cy="769441"/>
          </a:xfrm>
          <a:prstGeom prst="rect">
            <a:avLst/>
          </a:prstGeom>
          <a:noFill/>
        </p:spPr>
        <p:txBody>
          <a:bodyPr wrap="square" rtlCol="0" anchor="ctr">
            <a:spAutoFit/>
          </a:bodyPr>
          <a:lstStyle/>
          <a:p>
            <a:pPr algn="ctr">
              <a:tabLst>
                <a:tab pos="2419350" algn="l"/>
              </a:tabLst>
            </a:pPr>
            <a:r>
              <a:rPr lang="en-US" sz="2200" b="1" dirty="0" smtClean="0">
                <a:solidFill>
                  <a:schemeClr val="bg1"/>
                </a:solidFill>
                <a:latin typeface="Arial Black" pitchFamily="34" charset="0"/>
              </a:rPr>
              <a:t>Structure of </a:t>
            </a:r>
          </a:p>
          <a:p>
            <a:pPr algn="ctr">
              <a:tabLst>
                <a:tab pos="2419350" algn="l"/>
              </a:tabLst>
            </a:pPr>
            <a:r>
              <a:rPr lang="en-US" sz="2200" b="1" dirty="0" smtClean="0">
                <a:solidFill>
                  <a:schemeClr val="bg1"/>
                </a:solidFill>
                <a:latin typeface="Arial Black" pitchFamily="34" charset="0"/>
              </a:rPr>
              <a:t>Emergency Prevention and </a:t>
            </a:r>
            <a:r>
              <a:rPr lang="en-US" sz="2200" b="1" dirty="0" smtClean="0">
                <a:solidFill>
                  <a:schemeClr val="bg1"/>
                </a:solidFill>
                <a:latin typeface="Arial Black" pitchFamily="34" charset="0"/>
              </a:rPr>
              <a:t>Response </a:t>
            </a:r>
            <a:r>
              <a:rPr lang="en-US" sz="2200" b="1" dirty="0" smtClean="0">
                <a:solidFill>
                  <a:schemeClr val="bg1"/>
                </a:solidFill>
                <a:latin typeface="Arial Black" pitchFamily="34" charset="0"/>
              </a:rPr>
              <a:t>Plan</a:t>
            </a:r>
          </a:p>
        </p:txBody>
      </p:sp>
      <p:grpSp>
        <p:nvGrpSpPr>
          <p:cNvPr id="2" name="Группа 91"/>
          <p:cNvGrpSpPr/>
          <p:nvPr/>
        </p:nvGrpSpPr>
        <p:grpSpPr>
          <a:xfrm>
            <a:off x="1071538" y="1214422"/>
            <a:ext cx="7858180" cy="4726330"/>
            <a:chOff x="1183175" y="1285860"/>
            <a:chExt cx="7858180" cy="4726330"/>
          </a:xfrm>
        </p:grpSpPr>
        <p:sp>
          <p:nvSpPr>
            <p:cNvPr id="7" name="TextBox 6"/>
            <p:cNvSpPr txBox="1"/>
            <p:nvPr/>
          </p:nvSpPr>
          <p:spPr>
            <a:xfrm>
              <a:off x="2111869" y="1285860"/>
              <a:ext cx="953220" cy="340519"/>
            </a:xfrm>
            <a:prstGeom prst="round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pPr algn="ctr"/>
              <a:r>
                <a:rPr lang="en-US" sz="1400" b="1" dirty="0" smtClean="0">
                  <a:latin typeface="Arial" pitchFamily="34" charset="0"/>
                  <a:cs typeface="Arial" pitchFamily="34" charset="0"/>
                </a:rPr>
                <a:t>Text part</a:t>
              </a:r>
              <a:endParaRPr lang="ru-RU" sz="1400" b="1" dirty="0">
                <a:latin typeface="Arial" pitchFamily="34" charset="0"/>
                <a:cs typeface="Arial" pitchFamily="34" charset="0"/>
              </a:endParaRPr>
            </a:p>
          </p:txBody>
        </p:sp>
        <p:sp>
          <p:nvSpPr>
            <p:cNvPr id="10" name="TextBox 9"/>
            <p:cNvSpPr txBox="1"/>
            <p:nvPr/>
          </p:nvSpPr>
          <p:spPr>
            <a:xfrm>
              <a:off x="1968993" y="2071678"/>
              <a:ext cx="1341848" cy="476726"/>
            </a:xfrm>
            <a:prstGeom prst="round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1100" dirty="0" smtClean="0">
                  <a:latin typeface="Arial" pitchFamily="34" charset="0"/>
                  <a:cs typeface="Arial" pitchFamily="34" charset="0"/>
                </a:rPr>
                <a:t>Substantive provision</a:t>
              </a:r>
              <a:endParaRPr lang="ru-RU" sz="1100" dirty="0">
                <a:latin typeface="Arial" pitchFamily="34" charset="0"/>
                <a:cs typeface="Arial" pitchFamily="34" charset="0"/>
              </a:endParaRPr>
            </a:p>
          </p:txBody>
        </p:sp>
        <p:sp>
          <p:nvSpPr>
            <p:cNvPr id="11" name="TextBox 10"/>
            <p:cNvSpPr txBox="1"/>
            <p:nvPr/>
          </p:nvSpPr>
          <p:spPr>
            <a:xfrm>
              <a:off x="2040431" y="2928934"/>
              <a:ext cx="1137596" cy="664012"/>
            </a:xfrm>
            <a:prstGeom prst="round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1100" dirty="0" smtClean="0">
                  <a:latin typeface="Arial" pitchFamily="34" charset="0"/>
                  <a:cs typeface="Arial" pitchFamily="34" charset="0"/>
                </a:rPr>
                <a:t>Preplanned </a:t>
              </a:r>
              <a:r>
                <a:rPr lang="en-US" sz="1100" dirty="0" smtClean="0">
                  <a:latin typeface="Arial" pitchFamily="34" charset="0"/>
                  <a:cs typeface="Arial" pitchFamily="34" charset="0"/>
                </a:rPr>
                <a:t>Emergency Procedure</a:t>
              </a:r>
              <a:endParaRPr lang="ru-RU" sz="1100" dirty="0">
                <a:latin typeface="Arial" pitchFamily="34" charset="0"/>
                <a:cs typeface="Arial" pitchFamily="34" charset="0"/>
              </a:endParaRPr>
            </a:p>
          </p:txBody>
        </p:sp>
        <p:sp>
          <p:nvSpPr>
            <p:cNvPr id="12" name="TextBox 11"/>
            <p:cNvSpPr txBox="1"/>
            <p:nvPr/>
          </p:nvSpPr>
          <p:spPr>
            <a:xfrm>
              <a:off x="3969257" y="2928934"/>
              <a:ext cx="2016606" cy="664012"/>
            </a:xfrm>
            <a:prstGeom prst="roundRect">
              <a:avLst/>
            </a:prstGeom>
            <a:gradFill>
              <a:gsLst>
                <a:gs pos="0">
                  <a:schemeClr val="accent2">
                    <a:lumMod val="60000"/>
                    <a:lumOff val="40000"/>
                  </a:schemeClr>
                </a:gs>
                <a:gs pos="17999">
                  <a:srgbClr val="FEE7F2"/>
                </a:gs>
                <a:gs pos="36000">
                  <a:srgbClr val="FAC77D"/>
                </a:gs>
                <a:gs pos="61000">
                  <a:srgbClr val="FBA97D"/>
                </a:gs>
                <a:gs pos="82001">
                  <a:srgbClr val="FBD49C"/>
                </a:gs>
                <a:gs pos="100000">
                  <a:srgbClr val="FEE7F2"/>
                </a:gs>
              </a:gsLst>
              <a:lin ang="16200000" scaled="0"/>
            </a:gradFill>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1100" dirty="0" smtClean="0">
                  <a:latin typeface="Arial" pitchFamily="34" charset="0"/>
                  <a:cs typeface="Arial" pitchFamily="34" charset="0"/>
                </a:rPr>
                <a:t>Plans of prognosis of rock conditions in </a:t>
              </a:r>
              <a:r>
                <a:rPr lang="en-US" sz="1100" dirty="0" err="1" smtClean="0">
                  <a:latin typeface="Arial" pitchFamily="34" charset="0"/>
                  <a:cs typeface="Arial" pitchFamily="34" charset="0"/>
                </a:rPr>
                <a:t>longwall</a:t>
              </a:r>
              <a:r>
                <a:rPr lang="en-US" sz="1100" dirty="0" smtClean="0">
                  <a:latin typeface="Arial" pitchFamily="34" charset="0"/>
                  <a:cs typeface="Arial" pitchFamily="34" charset="0"/>
                </a:rPr>
                <a:t> and drifting faces</a:t>
              </a:r>
              <a:endParaRPr lang="ru-RU" sz="1100" dirty="0">
                <a:latin typeface="Arial" pitchFamily="34" charset="0"/>
                <a:cs typeface="Arial" pitchFamily="34" charset="0"/>
              </a:endParaRPr>
            </a:p>
          </p:txBody>
        </p:sp>
        <p:sp>
          <p:nvSpPr>
            <p:cNvPr id="13" name="TextBox 12"/>
            <p:cNvSpPr txBox="1"/>
            <p:nvPr/>
          </p:nvSpPr>
          <p:spPr>
            <a:xfrm>
              <a:off x="1183175" y="4000504"/>
              <a:ext cx="1171911" cy="289441"/>
            </a:xfrm>
            <a:prstGeom prst="roundRect">
              <a:avLst/>
            </a:prstGeom>
          </p:spPr>
          <p:style>
            <a:lnRef idx="1">
              <a:schemeClr val="accent1"/>
            </a:lnRef>
            <a:fillRef idx="2">
              <a:schemeClr val="accent1"/>
            </a:fillRef>
            <a:effectRef idx="1">
              <a:schemeClr val="accent1"/>
            </a:effectRef>
            <a:fontRef idx="minor">
              <a:schemeClr val="dk1"/>
            </a:fontRef>
          </p:style>
          <p:txBody>
            <a:bodyPr wrap="none" rtlCol="0">
              <a:spAutoFit/>
            </a:bodyPr>
            <a:lstStyle/>
            <a:p>
              <a:pPr algn="ctr"/>
              <a:r>
                <a:rPr lang="en-US" sz="1100" dirty="0" smtClean="0">
                  <a:latin typeface="Arial" pitchFamily="34" charset="0"/>
                  <a:cs typeface="Arial" pitchFamily="34" charset="0"/>
                </a:rPr>
                <a:t>Liquidating part</a:t>
              </a:r>
              <a:endParaRPr lang="ru-RU" sz="1100" dirty="0">
                <a:latin typeface="Arial" pitchFamily="34" charset="0"/>
                <a:cs typeface="Arial" pitchFamily="34" charset="0"/>
              </a:endParaRPr>
            </a:p>
          </p:txBody>
        </p:sp>
        <p:sp>
          <p:nvSpPr>
            <p:cNvPr id="14" name="TextBox 13"/>
            <p:cNvSpPr txBox="1"/>
            <p:nvPr/>
          </p:nvSpPr>
          <p:spPr>
            <a:xfrm>
              <a:off x="3397753" y="3857628"/>
              <a:ext cx="1153936" cy="289441"/>
            </a:xfrm>
            <a:prstGeom prst="roundRect">
              <a:avLst/>
            </a:prstGeom>
            <a:gradFill>
              <a:gsLst>
                <a:gs pos="0">
                  <a:schemeClr val="accent2">
                    <a:lumMod val="60000"/>
                    <a:lumOff val="40000"/>
                  </a:schemeClr>
                </a:gs>
                <a:gs pos="17999">
                  <a:srgbClr val="FEE7F2"/>
                </a:gs>
                <a:gs pos="36000">
                  <a:srgbClr val="FAC77D"/>
                </a:gs>
                <a:gs pos="61000">
                  <a:srgbClr val="FBA97D"/>
                </a:gs>
                <a:gs pos="82001">
                  <a:srgbClr val="FBD49C"/>
                </a:gs>
                <a:gs pos="100000">
                  <a:srgbClr val="FEE7F2"/>
                </a:gs>
              </a:gsLst>
              <a:lin ang="16200000" scaled="0"/>
            </a:gradFill>
          </p:spPr>
          <p:style>
            <a:lnRef idx="1">
              <a:schemeClr val="accent1"/>
            </a:lnRef>
            <a:fillRef idx="2">
              <a:schemeClr val="accent1"/>
            </a:fillRef>
            <a:effectRef idx="1">
              <a:schemeClr val="accent1"/>
            </a:effectRef>
            <a:fontRef idx="minor">
              <a:schemeClr val="dk1"/>
            </a:fontRef>
          </p:style>
          <p:txBody>
            <a:bodyPr wrap="none" rtlCol="0">
              <a:spAutoFit/>
            </a:bodyPr>
            <a:lstStyle/>
            <a:p>
              <a:pPr algn="ctr"/>
              <a:r>
                <a:rPr lang="en-US" sz="1100" dirty="0" smtClean="0">
                  <a:latin typeface="Arial" pitchFamily="34" charset="0"/>
                  <a:cs typeface="Arial" pitchFamily="34" charset="0"/>
                </a:rPr>
                <a:t>Preventive part</a:t>
              </a:r>
              <a:endParaRPr lang="ru-RU" sz="1100" dirty="0">
                <a:latin typeface="Arial" pitchFamily="34" charset="0"/>
                <a:cs typeface="Arial" pitchFamily="34" charset="0"/>
              </a:endParaRPr>
            </a:p>
          </p:txBody>
        </p:sp>
        <p:sp>
          <p:nvSpPr>
            <p:cNvPr id="15" name="TextBox 14"/>
            <p:cNvSpPr txBox="1"/>
            <p:nvPr/>
          </p:nvSpPr>
          <p:spPr>
            <a:xfrm>
              <a:off x="3254877" y="4786322"/>
              <a:ext cx="1857388" cy="1225868"/>
            </a:xfrm>
            <a:prstGeom prst="roundRect">
              <a:avLst/>
            </a:prstGeom>
            <a:gradFill>
              <a:gsLst>
                <a:gs pos="0">
                  <a:schemeClr val="accent2">
                    <a:lumMod val="40000"/>
                    <a:lumOff val="60000"/>
                  </a:schemeClr>
                </a:gs>
                <a:gs pos="17999">
                  <a:srgbClr val="FEE7F2"/>
                </a:gs>
                <a:gs pos="36000">
                  <a:srgbClr val="FAC77D"/>
                </a:gs>
                <a:gs pos="61000">
                  <a:srgbClr val="FBA97D"/>
                </a:gs>
                <a:gs pos="82001">
                  <a:srgbClr val="FBD49C"/>
                </a:gs>
                <a:gs pos="100000">
                  <a:srgbClr val="FEE7F2"/>
                </a:gs>
              </a:gsLst>
              <a:lin ang="16200000" scaled="0"/>
            </a:gradFill>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1100" i="1" dirty="0" smtClean="0">
                  <a:latin typeface="Arial" pitchFamily="34" charset="0"/>
                  <a:cs typeface="Arial" pitchFamily="34" charset="0"/>
                </a:rPr>
                <a:t>Informative part: </a:t>
              </a:r>
              <a:r>
                <a:rPr lang="en-US" sz="1100" dirty="0" smtClean="0">
                  <a:latin typeface="Arial" pitchFamily="34" charset="0"/>
                  <a:cs typeface="Arial" pitchFamily="34" charset="0"/>
                </a:rPr>
                <a:t>reflects potential risks that may occur during operations and that can turn into emergency situation</a:t>
              </a:r>
              <a:endParaRPr lang="ru-RU" sz="1100" dirty="0" smtClean="0">
                <a:latin typeface="Arial" pitchFamily="34" charset="0"/>
                <a:cs typeface="Arial" pitchFamily="34" charset="0"/>
              </a:endParaRPr>
            </a:p>
            <a:p>
              <a:pPr algn="ctr"/>
              <a:endParaRPr lang="ru-RU" sz="1100" dirty="0"/>
            </a:p>
          </p:txBody>
        </p:sp>
        <p:sp>
          <p:nvSpPr>
            <p:cNvPr id="17" name="TextBox 16"/>
            <p:cNvSpPr txBox="1"/>
            <p:nvPr/>
          </p:nvSpPr>
          <p:spPr>
            <a:xfrm>
              <a:off x="5540893" y="4786322"/>
              <a:ext cx="1857388" cy="1225868"/>
            </a:xfrm>
            <a:prstGeom prst="roundRect">
              <a:avLst/>
            </a:prstGeom>
            <a:gradFill>
              <a:gsLst>
                <a:gs pos="0">
                  <a:schemeClr val="accent2">
                    <a:lumMod val="40000"/>
                    <a:lumOff val="60000"/>
                  </a:schemeClr>
                </a:gs>
                <a:gs pos="17999">
                  <a:srgbClr val="FEE7F2"/>
                </a:gs>
                <a:gs pos="36000">
                  <a:srgbClr val="FAC77D"/>
                </a:gs>
                <a:gs pos="61000">
                  <a:srgbClr val="FBA97D"/>
                </a:gs>
                <a:gs pos="82001">
                  <a:srgbClr val="FBD49C"/>
                </a:gs>
                <a:gs pos="100000">
                  <a:srgbClr val="FEE7F2"/>
                </a:gs>
              </a:gsLst>
              <a:lin ang="16200000" scaled="0"/>
            </a:gradFill>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1100" i="1" dirty="0" smtClean="0">
                  <a:latin typeface="Arial" pitchFamily="34" charset="0"/>
                  <a:cs typeface="Arial" pitchFamily="34" charset="0"/>
                </a:rPr>
                <a:t>Operational part</a:t>
              </a:r>
              <a:r>
                <a:rPr lang="ru-RU" sz="1100" dirty="0" smtClean="0">
                  <a:latin typeface="Arial" pitchFamily="34" charset="0"/>
                  <a:cs typeface="Arial" pitchFamily="34" charset="0"/>
                </a:rPr>
                <a:t>: </a:t>
              </a:r>
              <a:r>
                <a:rPr lang="en-US" sz="1100" dirty="0" smtClean="0">
                  <a:latin typeface="Arial" pitchFamily="34" charset="0"/>
                  <a:cs typeface="Arial" pitchFamily="34" charset="0"/>
                </a:rPr>
                <a:t>contains inspection data of mine rescue </a:t>
              </a:r>
              <a:r>
                <a:rPr lang="en-US" sz="1100" dirty="0" smtClean="0">
                  <a:latin typeface="Arial" pitchFamily="34" charset="0"/>
                  <a:cs typeface="Arial" pitchFamily="34" charset="0"/>
                </a:rPr>
                <a:t>equipment</a:t>
              </a:r>
            </a:p>
            <a:p>
              <a:pPr algn="ctr"/>
              <a:endParaRPr lang="en-US" sz="1100" dirty="0" smtClean="0">
                <a:latin typeface="Arial" pitchFamily="34" charset="0"/>
                <a:cs typeface="Arial" pitchFamily="34" charset="0"/>
              </a:endParaRPr>
            </a:p>
            <a:p>
              <a:pPr algn="ctr"/>
              <a:endParaRPr lang="ru-RU" sz="1100" dirty="0" smtClean="0">
                <a:latin typeface="Arial" pitchFamily="34" charset="0"/>
                <a:cs typeface="Arial" pitchFamily="34" charset="0"/>
              </a:endParaRPr>
            </a:p>
          </p:txBody>
        </p:sp>
        <p:cxnSp>
          <p:nvCxnSpPr>
            <p:cNvPr id="26" name="Прямая со стрелкой 25"/>
            <p:cNvCxnSpPr>
              <a:stCxn id="11" idx="2"/>
              <a:endCxn id="13" idx="0"/>
            </p:cNvCxnSpPr>
            <p:nvPr/>
          </p:nvCxnSpPr>
          <p:spPr>
            <a:xfrm rot="5400000">
              <a:off x="1985401" y="3376676"/>
              <a:ext cx="407558" cy="84009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8" name="Прямая со стрелкой 27"/>
            <p:cNvCxnSpPr>
              <a:stCxn id="11" idx="2"/>
              <a:endCxn id="14" idx="0"/>
            </p:cNvCxnSpPr>
            <p:nvPr/>
          </p:nvCxnSpPr>
          <p:spPr>
            <a:xfrm rot="16200000" flipH="1">
              <a:off x="3159634" y="3042541"/>
              <a:ext cx="264682" cy="136549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Прямая со стрелкой 29"/>
            <p:cNvCxnSpPr>
              <a:stCxn id="14" idx="2"/>
              <a:endCxn id="15" idx="0"/>
            </p:cNvCxnSpPr>
            <p:nvPr/>
          </p:nvCxnSpPr>
          <p:spPr>
            <a:xfrm rot="16200000" flipH="1">
              <a:off x="3759520" y="4362270"/>
              <a:ext cx="639253" cy="20885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2" name="Прямая со стрелкой 31"/>
            <p:cNvCxnSpPr>
              <a:stCxn id="14" idx="2"/>
              <a:endCxn id="17" idx="0"/>
            </p:cNvCxnSpPr>
            <p:nvPr/>
          </p:nvCxnSpPr>
          <p:spPr>
            <a:xfrm rot="16200000" flipH="1">
              <a:off x="4902528" y="3219262"/>
              <a:ext cx="639253" cy="249486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6623685" y="1285860"/>
              <a:ext cx="1019728" cy="340519"/>
            </a:xfrm>
            <a:prstGeom prst="round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pPr algn="ctr"/>
              <a:r>
                <a:rPr lang="en-US" sz="1400" b="1" dirty="0" smtClean="0">
                  <a:latin typeface="Arial" pitchFamily="34" charset="0"/>
                  <a:cs typeface="Arial" pitchFamily="34" charset="0"/>
                </a:rPr>
                <a:t>Drawings</a:t>
              </a:r>
              <a:endParaRPr lang="ru-RU" sz="1400" b="1" dirty="0">
                <a:latin typeface="Arial" pitchFamily="34" charset="0"/>
                <a:cs typeface="Arial" pitchFamily="34" charset="0"/>
              </a:endParaRPr>
            </a:p>
          </p:txBody>
        </p:sp>
        <p:sp>
          <p:nvSpPr>
            <p:cNvPr id="49" name="TextBox 48"/>
            <p:cNvSpPr txBox="1"/>
            <p:nvPr/>
          </p:nvSpPr>
          <p:spPr>
            <a:xfrm>
              <a:off x="7612595" y="1785926"/>
              <a:ext cx="1428760" cy="476726"/>
            </a:xfrm>
            <a:prstGeom prst="round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US" sz="1100" dirty="0" smtClean="0">
                  <a:latin typeface="Arial" pitchFamily="34" charset="0"/>
                  <a:cs typeface="Arial" pitchFamily="34" charset="0"/>
                </a:rPr>
                <a:t>Layouts of mine roadways</a:t>
              </a:r>
              <a:endParaRPr lang="ru-RU" sz="1100" dirty="0">
                <a:latin typeface="Arial" pitchFamily="34" charset="0"/>
                <a:cs typeface="Arial" pitchFamily="34" charset="0"/>
              </a:endParaRPr>
            </a:p>
          </p:txBody>
        </p:sp>
        <p:sp>
          <p:nvSpPr>
            <p:cNvPr id="50" name="TextBox 49"/>
            <p:cNvSpPr txBox="1"/>
            <p:nvPr/>
          </p:nvSpPr>
          <p:spPr>
            <a:xfrm>
              <a:off x="7612595" y="3786190"/>
              <a:ext cx="1428760" cy="289441"/>
            </a:xfrm>
            <a:prstGeom prst="round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US" sz="1100" dirty="0" smtClean="0">
                  <a:latin typeface="Arial" pitchFamily="34" charset="0"/>
                  <a:cs typeface="Arial" pitchFamily="34" charset="0"/>
                </a:rPr>
                <a:t>Surface plan</a:t>
              </a:r>
              <a:endParaRPr lang="ru-RU" sz="1100" dirty="0">
                <a:latin typeface="Arial" pitchFamily="34" charset="0"/>
                <a:cs typeface="Arial" pitchFamily="34" charset="0"/>
              </a:endParaRPr>
            </a:p>
          </p:txBody>
        </p:sp>
        <p:sp>
          <p:nvSpPr>
            <p:cNvPr id="51" name="TextBox 50"/>
            <p:cNvSpPr txBox="1"/>
            <p:nvPr/>
          </p:nvSpPr>
          <p:spPr>
            <a:xfrm>
              <a:off x="7612595" y="2357430"/>
              <a:ext cx="1428760" cy="851297"/>
            </a:xfrm>
            <a:prstGeom prst="round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US" sz="1100" dirty="0" smtClean="0">
                  <a:latin typeface="Arial" pitchFamily="34" charset="0"/>
                  <a:cs typeface="Arial" pitchFamily="34" charset="0"/>
                </a:rPr>
                <a:t>Plans of mining works </a:t>
              </a:r>
            </a:p>
            <a:p>
              <a:pPr algn="ctr"/>
              <a:r>
                <a:rPr lang="en-US" sz="1100" dirty="0" smtClean="0">
                  <a:latin typeface="Arial" pitchFamily="34" charset="0"/>
                  <a:cs typeface="Arial" pitchFamily="34" charset="0"/>
                </a:rPr>
                <a:t>by the strata and levels</a:t>
              </a:r>
              <a:endParaRPr lang="ru-RU" sz="1100" dirty="0">
                <a:latin typeface="Arial" pitchFamily="34" charset="0"/>
                <a:cs typeface="Arial" pitchFamily="34" charset="0"/>
              </a:endParaRPr>
            </a:p>
          </p:txBody>
        </p:sp>
        <p:cxnSp>
          <p:nvCxnSpPr>
            <p:cNvPr id="78" name="Прямая соединительная линия 77"/>
            <p:cNvCxnSpPr>
              <a:stCxn id="7" idx="3"/>
              <a:endCxn id="47" idx="1"/>
            </p:cNvCxnSpPr>
            <p:nvPr/>
          </p:nvCxnSpPr>
          <p:spPr>
            <a:xfrm>
              <a:off x="3065089" y="1456120"/>
              <a:ext cx="355859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7612595" y="3357562"/>
              <a:ext cx="1428760" cy="289441"/>
            </a:xfrm>
            <a:prstGeom prst="round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US" sz="1100" dirty="0" smtClean="0">
                  <a:latin typeface="Arial" pitchFamily="34" charset="0"/>
                  <a:cs typeface="Arial" pitchFamily="34" charset="0"/>
                </a:rPr>
                <a:t>Ventilation Scheme </a:t>
              </a:r>
              <a:endParaRPr lang="ru-RU" sz="1100" dirty="0">
                <a:latin typeface="Arial" pitchFamily="34" charset="0"/>
                <a:cs typeface="Arial" pitchFamily="34" charset="0"/>
              </a:endParaRPr>
            </a:p>
          </p:txBody>
        </p:sp>
      </p:grpSp>
      <p:sp>
        <p:nvSpPr>
          <p:cNvPr id="37" name="TextBox 36"/>
          <p:cNvSpPr txBox="1"/>
          <p:nvPr/>
        </p:nvSpPr>
        <p:spPr>
          <a:xfrm>
            <a:off x="-32" y="6572272"/>
            <a:ext cx="705642" cy="261610"/>
          </a:xfrm>
          <a:prstGeom prst="rect">
            <a:avLst/>
          </a:prstGeom>
          <a:noFill/>
        </p:spPr>
        <p:txBody>
          <a:bodyPr wrap="none" rtlCol="0">
            <a:spAutoFit/>
          </a:bodyPr>
          <a:lstStyle/>
          <a:p>
            <a:r>
              <a:rPr lang="ru-RU" sz="1100" b="1" dirty="0" smtClean="0">
                <a:solidFill>
                  <a:schemeClr val="bg1"/>
                </a:solidFill>
              </a:rPr>
              <a:t>Слайд: </a:t>
            </a:r>
            <a:fld id="{31631C3C-BE36-4632-B712-5CA9C6BE99A3}" type="slidenum">
              <a:rPr lang="ru-RU" sz="1100" b="1" smtClean="0">
                <a:solidFill>
                  <a:schemeClr val="bg1"/>
                </a:solidFill>
              </a:rPr>
              <a:pPr/>
              <a:t>4</a:t>
            </a:fld>
            <a:endParaRPr lang="ru-RU" sz="1100" b="1" dirty="0">
              <a:solidFill>
                <a:schemeClr val="bg1"/>
              </a:solidFill>
            </a:endParaRPr>
          </a:p>
        </p:txBody>
      </p:sp>
      <p:sp>
        <p:nvSpPr>
          <p:cNvPr id="85" name="TextBox 84"/>
          <p:cNvSpPr txBox="1"/>
          <p:nvPr/>
        </p:nvSpPr>
        <p:spPr>
          <a:xfrm>
            <a:off x="785786" y="4714884"/>
            <a:ext cx="1643074" cy="1225868"/>
          </a:xfrm>
          <a:prstGeom prst="round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1100" dirty="0" smtClean="0">
                <a:latin typeface="Arial" pitchFamily="34" charset="0"/>
                <a:cs typeface="Arial" pitchFamily="34" charset="0"/>
              </a:rPr>
              <a:t>Contains actions aimed to eliminate occurred accident and information about mine rescue team’s work</a:t>
            </a:r>
            <a:endParaRPr lang="ru-RU" sz="1100" dirty="0">
              <a:latin typeface="Arial" pitchFamily="34" charset="0"/>
              <a:cs typeface="Arial" pitchFamily="34" charset="0"/>
            </a:endParaRPr>
          </a:p>
        </p:txBody>
      </p:sp>
      <p:cxnSp>
        <p:nvCxnSpPr>
          <p:cNvPr id="86" name="Прямая со стрелкой 85"/>
          <p:cNvCxnSpPr>
            <a:stCxn id="13" idx="2"/>
            <a:endCxn id="85" idx="0"/>
          </p:cNvCxnSpPr>
          <p:nvPr/>
        </p:nvCxnSpPr>
        <p:spPr>
          <a:xfrm rot="5400000">
            <a:off x="1384221" y="4441610"/>
            <a:ext cx="496377" cy="50171"/>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0" name="Прямоугольник 39"/>
          <p:cNvSpPr/>
          <p:nvPr/>
        </p:nvSpPr>
        <p:spPr>
          <a:xfrm>
            <a:off x="785786" y="6143644"/>
            <a:ext cx="10287040" cy="830997"/>
          </a:xfrm>
          <a:prstGeom prst="rect">
            <a:avLst/>
          </a:prstGeom>
        </p:spPr>
        <p:txBody>
          <a:bodyPr wrap="square">
            <a:spAutoFit/>
          </a:bodyPr>
          <a:lstStyle/>
          <a:p>
            <a:r>
              <a:rPr lang="en-US" sz="1600" dirty="0" smtClean="0"/>
              <a:t>Attachments</a:t>
            </a:r>
            <a:r>
              <a:rPr lang="ru-RU" sz="1600" dirty="0" smtClean="0"/>
              <a:t>: </a:t>
            </a:r>
            <a:r>
              <a:rPr lang="ru-RU" sz="1600" dirty="0" smtClean="0"/>
              <a:t>1. </a:t>
            </a:r>
            <a:r>
              <a:rPr lang="en-US" sz="1600" dirty="0" smtClean="0"/>
              <a:t>Minutes of engineering meeting </a:t>
            </a:r>
            <a:r>
              <a:rPr lang="en-US" sz="1600" dirty="0" smtClean="0"/>
              <a:t>headed by </a:t>
            </a:r>
            <a:r>
              <a:rPr lang="en-US" sz="1600" dirty="0" smtClean="0"/>
              <a:t>the Chief engineer of the </a:t>
            </a:r>
            <a:r>
              <a:rPr lang="en-US" sz="1600" dirty="0" smtClean="0"/>
              <a:t>mine.</a:t>
            </a:r>
            <a:endParaRPr lang="en-US" sz="1600" dirty="0" smtClean="0"/>
          </a:p>
          <a:p>
            <a:r>
              <a:rPr lang="en-US" sz="1600" dirty="0" smtClean="0"/>
              <a:t>                         </a:t>
            </a:r>
            <a:r>
              <a:rPr lang="ru-RU" sz="1600" dirty="0" smtClean="0"/>
              <a:t>2</a:t>
            </a:r>
            <a:r>
              <a:rPr lang="ru-RU" sz="1600" dirty="0" smtClean="0"/>
              <a:t>. </a:t>
            </a:r>
            <a:r>
              <a:rPr lang="en-US" sz="1600" dirty="0" smtClean="0"/>
              <a:t>Inspection </a:t>
            </a:r>
            <a:r>
              <a:rPr lang="en-US" sz="1600" dirty="0" smtClean="0"/>
              <a:t>acts</a:t>
            </a:r>
            <a:r>
              <a:rPr lang="ru-RU" sz="1600" dirty="0" smtClean="0"/>
              <a:t>.</a:t>
            </a:r>
            <a:endParaRPr lang="ru-RU" sz="1600" dirty="0" smtClean="0"/>
          </a:p>
          <a:p>
            <a:pPr algn="ctr"/>
            <a:endParaRPr lang="ru-RU" sz="1600" dirty="0"/>
          </a:p>
        </p:txBody>
      </p:sp>
      <p:cxnSp>
        <p:nvCxnSpPr>
          <p:cNvPr id="93" name="Прямая соединительная линия 92"/>
          <p:cNvCxnSpPr>
            <a:stCxn id="11" idx="3"/>
            <a:endCxn id="12" idx="1"/>
          </p:cNvCxnSpPr>
          <p:nvPr/>
        </p:nvCxnSpPr>
        <p:spPr>
          <a:xfrm>
            <a:off x="3066390" y="3189502"/>
            <a:ext cx="79123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0" name="Прямая соединительная линия 189"/>
          <p:cNvCxnSpPr/>
          <p:nvPr/>
        </p:nvCxnSpPr>
        <p:spPr>
          <a:xfrm rot="5400000">
            <a:off x="5857884" y="2714620"/>
            <a:ext cx="228601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9" name="Прямая соединительная линия 218"/>
          <p:cNvCxnSpPr>
            <a:endCxn id="50" idx="1"/>
          </p:cNvCxnSpPr>
          <p:nvPr/>
        </p:nvCxnSpPr>
        <p:spPr>
          <a:xfrm flipV="1">
            <a:off x="7000892" y="3859473"/>
            <a:ext cx="500066"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231" name="Прямая соединительная линия 230"/>
          <p:cNvCxnSpPr/>
          <p:nvPr/>
        </p:nvCxnSpPr>
        <p:spPr>
          <a:xfrm flipV="1">
            <a:off x="7000892" y="3429000"/>
            <a:ext cx="500066"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232" name="Прямая соединительная линия 231"/>
          <p:cNvCxnSpPr/>
          <p:nvPr/>
        </p:nvCxnSpPr>
        <p:spPr>
          <a:xfrm flipV="1">
            <a:off x="7000892" y="2643182"/>
            <a:ext cx="500066"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233" name="Прямая соединительная линия 232"/>
          <p:cNvCxnSpPr/>
          <p:nvPr/>
        </p:nvCxnSpPr>
        <p:spPr>
          <a:xfrm flipV="1">
            <a:off x="7000892" y="1928802"/>
            <a:ext cx="500066"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240" name="Прямая со стрелкой 239"/>
          <p:cNvCxnSpPr/>
          <p:nvPr/>
        </p:nvCxnSpPr>
        <p:spPr>
          <a:xfrm rot="5400000">
            <a:off x="2286778" y="1785132"/>
            <a:ext cx="428628"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41" name="Прямая со стрелкой 240"/>
          <p:cNvCxnSpPr/>
          <p:nvPr/>
        </p:nvCxnSpPr>
        <p:spPr>
          <a:xfrm rot="5400000">
            <a:off x="2322497" y="2678107"/>
            <a:ext cx="35719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786182" y="214290"/>
            <a:ext cx="45719" cy="369332"/>
          </a:xfrm>
          <a:prstGeom prst="rect">
            <a:avLst/>
          </a:prstGeom>
          <a:noFill/>
        </p:spPr>
        <p:txBody>
          <a:bodyPr wrap="square" rtlCol="0">
            <a:spAutoFit/>
          </a:bodyPr>
          <a:lstStyle/>
          <a:p>
            <a:r>
              <a:rPr lang="ru-RU" dirty="0" smtClean="0"/>
              <a:t>                </a:t>
            </a:r>
            <a:endParaRPr lang="ru-RU" dirty="0"/>
          </a:p>
        </p:txBody>
      </p:sp>
      <p:sp>
        <p:nvSpPr>
          <p:cNvPr id="5" name="TextBox 4"/>
          <p:cNvSpPr txBox="1"/>
          <p:nvPr/>
        </p:nvSpPr>
        <p:spPr>
          <a:xfrm>
            <a:off x="928662" y="142852"/>
            <a:ext cx="7929618" cy="830997"/>
          </a:xfrm>
          <a:prstGeom prst="rect">
            <a:avLst/>
          </a:prstGeom>
          <a:noFill/>
        </p:spPr>
        <p:txBody>
          <a:bodyPr wrap="square" rtlCol="0" anchor="ctr">
            <a:spAutoFit/>
          </a:bodyPr>
          <a:lstStyle/>
          <a:p>
            <a:pPr algn="ctr">
              <a:tabLst>
                <a:tab pos="2419350" algn="l"/>
              </a:tabLst>
            </a:pPr>
            <a:r>
              <a:rPr lang="en-US" sz="2400" b="1" dirty="0" smtClean="0">
                <a:solidFill>
                  <a:schemeClr val="bg1"/>
                </a:solidFill>
                <a:latin typeface="Arial Black" pitchFamily="34" charset="0"/>
              </a:rPr>
              <a:t>Preventive Part of </a:t>
            </a:r>
          </a:p>
          <a:p>
            <a:pPr algn="ctr">
              <a:tabLst>
                <a:tab pos="2419350" algn="l"/>
              </a:tabLst>
            </a:pPr>
            <a:r>
              <a:rPr lang="en-US" sz="2400" b="1" dirty="0" smtClean="0">
                <a:solidFill>
                  <a:schemeClr val="bg1"/>
                </a:solidFill>
                <a:latin typeface="Arial Black" pitchFamily="34" charset="0"/>
              </a:rPr>
              <a:t>preplanned emergency procedure</a:t>
            </a:r>
            <a:endParaRPr lang="ru-RU" sz="2400" b="1" dirty="0" smtClean="0">
              <a:solidFill>
                <a:schemeClr val="bg1"/>
              </a:solidFill>
              <a:latin typeface="Arial Black" pitchFamily="34" charset="0"/>
            </a:endParaRPr>
          </a:p>
        </p:txBody>
      </p:sp>
      <p:sp>
        <p:nvSpPr>
          <p:cNvPr id="6" name="TextBox 5"/>
          <p:cNvSpPr txBox="1"/>
          <p:nvPr/>
        </p:nvSpPr>
        <p:spPr>
          <a:xfrm>
            <a:off x="-32" y="6572272"/>
            <a:ext cx="643125" cy="261610"/>
          </a:xfrm>
          <a:prstGeom prst="rect">
            <a:avLst/>
          </a:prstGeom>
          <a:noFill/>
        </p:spPr>
        <p:txBody>
          <a:bodyPr wrap="none" rtlCol="0">
            <a:spAutoFit/>
          </a:bodyPr>
          <a:lstStyle/>
          <a:p>
            <a:r>
              <a:rPr lang="en-US" sz="1100" b="1" dirty="0" smtClean="0">
                <a:solidFill>
                  <a:schemeClr val="bg1"/>
                </a:solidFill>
              </a:rPr>
              <a:t>Slide </a:t>
            </a:r>
            <a:r>
              <a:rPr lang="ru-RU" sz="1100" b="1" dirty="0" smtClean="0">
                <a:solidFill>
                  <a:schemeClr val="bg1"/>
                </a:solidFill>
              </a:rPr>
              <a:t>: </a:t>
            </a:r>
            <a:fld id="{31631C3C-BE36-4632-B712-5CA9C6BE99A3}" type="slidenum">
              <a:rPr lang="ru-RU" sz="1100" b="1" smtClean="0">
                <a:solidFill>
                  <a:schemeClr val="bg1"/>
                </a:solidFill>
              </a:rPr>
              <a:pPr/>
              <a:t>5</a:t>
            </a:fld>
            <a:endParaRPr lang="ru-RU" sz="1100" b="1" dirty="0">
              <a:solidFill>
                <a:schemeClr val="bg1"/>
              </a:solidFill>
            </a:endParaRPr>
          </a:p>
        </p:txBody>
      </p:sp>
      <p:pic>
        <p:nvPicPr>
          <p:cNvPr id="2" name="Picture 2" descr="G:\Анина папка\Международная деятельность\Канада\Конференция Канада 2013\статья на конференцию\Безымянный.png"/>
          <p:cNvPicPr>
            <a:picLocks noChangeAspect="1" noChangeArrowheads="1"/>
          </p:cNvPicPr>
          <p:nvPr/>
        </p:nvPicPr>
        <p:blipFill>
          <a:blip r:embed="rId2" cstate="print"/>
          <a:stretch>
            <a:fillRect/>
          </a:stretch>
        </p:blipFill>
        <p:spPr bwMode="auto">
          <a:xfrm>
            <a:off x="1071538" y="1350974"/>
            <a:ext cx="7929618" cy="5376494"/>
          </a:xfrm>
          <a:prstGeom prst="rect">
            <a:avLst/>
          </a:prstGeom>
        </p:spPr>
        <p:style>
          <a:lnRef idx="1">
            <a:schemeClr val="accent3"/>
          </a:lnRef>
          <a:fillRef idx="2">
            <a:schemeClr val="accent3"/>
          </a:fillRef>
          <a:effectRef idx="1">
            <a:schemeClr val="accent3"/>
          </a:effectRef>
          <a:fontRef idx="minor">
            <a:schemeClr val="dk1"/>
          </a:fontRef>
        </p:style>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71538" y="-67086"/>
            <a:ext cx="7929618" cy="1107996"/>
          </a:xfrm>
          <a:prstGeom prst="rect">
            <a:avLst/>
          </a:prstGeom>
          <a:noFill/>
        </p:spPr>
        <p:txBody>
          <a:bodyPr wrap="square" rtlCol="0" anchor="ctr">
            <a:spAutoFit/>
          </a:bodyPr>
          <a:lstStyle/>
          <a:p>
            <a:pPr algn="ctr"/>
            <a:r>
              <a:rPr lang="en-US" sz="2200" b="1" dirty="0" smtClean="0">
                <a:solidFill>
                  <a:schemeClr val="bg1"/>
                </a:solidFill>
                <a:latin typeface="Arial Black" pitchFamily="34" charset="0"/>
              </a:rPr>
              <a:t>Preventive part</a:t>
            </a:r>
            <a:r>
              <a:rPr lang="ru-RU" sz="2200" b="1" dirty="0" smtClean="0">
                <a:solidFill>
                  <a:schemeClr val="bg1"/>
                </a:solidFill>
                <a:latin typeface="Arial Black" pitchFamily="34" charset="0"/>
              </a:rPr>
              <a:t>.</a:t>
            </a:r>
            <a:br>
              <a:rPr lang="ru-RU" sz="2200" b="1" dirty="0" smtClean="0">
                <a:solidFill>
                  <a:schemeClr val="bg1"/>
                </a:solidFill>
                <a:latin typeface="Arial Black" pitchFamily="34" charset="0"/>
              </a:rPr>
            </a:br>
            <a:r>
              <a:rPr lang="ru-RU" sz="2200" b="1" dirty="0" smtClean="0">
                <a:solidFill>
                  <a:schemeClr val="bg1"/>
                </a:solidFill>
                <a:latin typeface="Arial Black" pitchFamily="34" charset="0"/>
              </a:rPr>
              <a:t> </a:t>
            </a:r>
            <a:r>
              <a:rPr lang="en-US" sz="2200" b="1" dirty="0" smtClean="0">
                <a:solidFill>
                  <a:schemeClr val="bg1"/>
                </a:solidFill>
                <a:latin typeface="Arial Black" pitchFamily="34" charset="0"/>
              </a:rPr>
              <a:t>Plans of prognosis of rock conditions </a:t>
            </a:r>
            <a:endParaRPr lang="en-US" sz="2200" b="1" dirty="0" smtClean="0">
              <a:solidFill>
                <a:schemeClr val="bg1"/>
              </a:solidFill>
              <a:latin typeface="Arial Black" pitchFamily="34" charset="0"/>
            </a:endParaRPr>
          </a:p>
          <a:p>
            <a:pPr algn="ctr"/>
            <a:r>
              <a:rPr lang="en-US" sz="2200" b="1" dirty="0" smtClean="0">
                <a:solidFill>
                  <a:schemeClr val="bg1"/>
                </a:solidFill>
                <a:latin typeface="Arial Black" pitchFamily="34" charset="0"/>
              </a:rPr>
              <a:t>in </a:t>
            </a:r>
            <a:r>
              <a:rPr lang="en-US" sz="2200" b="1" dirty="0" err="1" smtClean="0">
                <a:solidFill>
                  <a:schemeClr val="bg1"/>
                </a:solidFill>
                <a:latin typeface="Arial Black" pitchFamily="34" charset="0"/>
              </a:rPr>
              <a:t>longwall</a:t>
            </a:r>
            <a:r>
              <a:rPr lang="en-US" sz="2200" b="1" dirty="0" smtClean="0">
                <a:solidFill>
                  <a:schemeClr val="bg1"/>
                </a:solidFill>
                <a:latin typeface="Arial Black" pitchFamily="34" charset="0"/>
              </a:rPr>
              <a:t> face</a:t>
            </a:r>
            <a:endParaRPr lang="ru-RU" sz="2200" b="1" dirty="0" smtClean="0">
              <a:solidFill>
                <a:schemeClr val="bg1"/>
              </a:solidFill>
              <a:latin typeface="Arial Black" pitchFamily="34" charset="0"/>
            </a:endParaRPr>
          </a:p>
        </p:txBody>
      </p:sp>
      <p:sp>
        <p:nvSpPr>
          <p:cNvPr id="5" name="TextBox 4"/>
          <p:cNvSpPr txBox="1"/>
          <p:nvPr/>
        </p:nvSpPr>
        <p:spPr>
          <a:xfrm>
            <a:off x="-32" y="6572272"/>
            <a:ext cx="643125" cy="261610"/>
          </a:xfrm>
          <a:prstGeom prst="rect">
            <a:avLst/>
          </a:prstGeom>
          <a:noFill/>
        </p:spPr>
        <p:txBody>
          <a:bodyPr wrap="none" rtlCol="0">
            <a:spAutoFit/>
          </a:bodyPr>
          <a:lstStyle/>
          <a:p>
            <a:r>
              <a:rPr lang="en-US" sz="1100" b="1" dirty="0" smtClean="0">
                <a:solidFill>
                  <a:schemeClr val="bg1"/>
                </a:solidFill>
              </a:rPr>
              <a:t>Slide </a:t>
            </a:r>
            <a:r>
              <a:rPr lang="ru-RU" sz="1100" b="1" dirty="0" smtClean="0">
                <a:solidFill>
                  <a:schemeClr val="bg1"/>
                </a:solidFill>
              </a:rPr>
              <a:t>: </a:t>
            </a:r>
            <a:fld id="{31631C3C-BE36-4632-B712-5CA9C6BE99A3}" type="slidenum">
              <a:rPr lang="ru-RU" sz="1100" b="1" smtClean="0">
                <a:solidFill>
                  <a:schemeClr val="bg1"/>
                </a:solidFill>
              </a:rPr>
              <a:pPr/>
              <a:t>6</a:t>
            </a:fld>
            <a:endParaRPr lang="ru-RU" sz="1100" b="1" dirty="0">
              <a:solidFill>
                <a:schemeClr val="bg1"/>
              </a:solidFill>
            </a:endParaRPr>
          </a:p>
        </p:txBody>
      </p:sp>
      <p:pic>
        <p:nvPicPr>
          <p:cNvPr id="2050" name="Picture 2" descr="G:\Анина папка\Международная деятельность\Канада\Конференция Канада 2013\статья на конференцию\план горногеологических работ.png"/>
          <p:cNvPicPr>
            <a:picLocks noChangeAspect="1" noChangeArrowheads="1"/>
          </p:cNvPicPr>
          <p:nvPr/>
        </p:nvPicPr>
        <p:blipFill>
          <a:blip r:embed="rId2" cstate="print"/>
          <a:srcRect/>
          <a:stretch>
            <a:fillRect/>
          </a:stretch>
        </p:blipFill>
        <p:spPr bwMode="auto">
          <a:xfrm>
            <a:off x="1071538" y="1357298"/>
            <a:ext cx="7831024" cy="5143536"/>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1000" fill="hold"/>
                                        <p:tgtEl>
                                          <p:spTgt spid="2050"/>
                                        </p:tgtEl>
                                        <p:attrNameLst>
                                          <p:attrName>ppt_w</p:attrName>
                                        </p:attrNameLst>
                                      </p:cBhvr>
                                      <p:tavLst>
                                        <p:tav tm="0">
                                          <p:val>
                                            <p:fltVal val="0"/>
                                          </p:val>
                                        </p:tav>
                                        <p:tav tm="100000">
                                          <p:val>
                                            <p:strVal val="#ppt_w"/>
                                          </p:val>
                                        </p:tav>
                                      </p:tavLst>
                                    </p:anim>
                                    <p:anim calcmode="lin" valueType="num">
                                      <p:cBhvr>
                                        <p:cTn id="8" dur="1000" fill="hold"/>
                                        <p:tgtEl>
                                          <p:spTgt spid="2050"/>
                                        </p:tgtEl>
                                        <p:attrNameLst>
                                          <p:attrName>ppt_h</p:attrName>
                                        </p:attrNameLst>
                                      </p:cBhvr>
                                      <p:tavLst>
                                        <p:tav tm="0">
                                          <p:val>
                                            <p:fltVal val="0"/>
                                          </p:val>
                                        </p:tav>
                                        <p:tav tm="100000">
                                          <p:val>
                                            <p:strVal val="#ppt_h"/>
                                          </p:val>
                                        </p:tav>
                                      </p:tavLst>
                                    </p:anim>
                                    <p:animEffect transition="in" filter="fade">
                                      <p:cBhvr>
                                        <p:cTn id="9" dur="1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pPr algn="ctr">
              <a:buNone/>
            </a:pPr>
            <a:r>
              <a:rPr lang="ru-RU" sz="1800" dirty="0" smtClean="0">
                <a:latin typeface="Arial Narrow" pitchFamily="34" charset="0"/>
              </a:rPr>
              <a:t>	</a:t>
            </a:r>
            <a:endParaRPr lang="ru-RU" sz="1800" dirty="0">
              <a:latin typeface="Arial Narrow" pitchFamily="34" charset="0"/>
            </a:endParaRPr>
          </a:p>
        </p:txBody>
      </p:sp>
      <p:sp>
        <p:nvSpPr>
          <p:cNvPr id="7" name="Заголовок 6"/>
          <p:cNvSpPr>
            <a:spLocks noGrp="1"/>
          </p:cNvSpPr>
          <p:nvPr>
            <p:ph type="title"/>
          </p:nvPr>
        </p:nvSpPr>
        <p:spPr>
          <a:xfrm>
            <a:off x="1000100" y="1500174"/>
            <a:ext cx="8001088" cy="4832092"/>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spcBef>
                <a:spcPts val="1200"/>
              </a:spcBef>
              <a:spcAft>
                <a:spcPts val="600"/>
              </a:spcAft>
            </a:pPr>
            <a:r>
              <a:rPr lang="en-US" sz="2400" dirty="0" smtClean="0">
                <a:solidFill>
                  <a:schemeClr val="tx1"/>
                </a:solidFill>
                <a:latin typeface="Arial Narrow" pitchFamily="34" charset="0"/>
              </a:rPr>
              <a:t>Filling of the Preventive part of the </a:t>
            </a:r>
            <a:r>
              <a:rPr lang="en-US" sz="2400" dirty="0" smtClean="0">
                <a:solidFill>
                  <a:schemeClr val="tx1"/>
                </a:solidFill>
                <a:latin typeface="Arial Narrow" pitchFamily="34" charset="0"/>
              </a:rPr>
              <a:t>preplanned emergency </a:t>
            </a:r>
            <a:r>
              <a:rPr lang="en-US" sz="2400" dirty="0" smtClean="0">
                <a:solidFill>
                  <a:schemeClr val="tx1"/>
                </a:solidFill>
                <a:latin typeface="Arial Narrow" pitchFamily="34" charset="0"/>
              </a:rPr>
              <a:t>procedure is done by a mine foreman. Before the mine foreman begins his work he learns information recorded in the Preventive part of the </a:t>
            </a:r>
            <a:r>
              <a:rPr lang="en-US" sz="2400" dirty="0" smtClean="0">
                <a:solidFill>
                  <a:schemeClr val="tx1"/>
                </a:solidFill>
                <a:latin typeface="Arial Narrow" pitchFamily="34" charset="0"/>
              </a:rPr>
              <a:t>preplanned emergency </a:t>
            </a:r>
            <a:r>
              <a:rPr lang="en-US" sz="2400" dirty="0" smtClean="0">
                <a:solidFill>
                  <a:schemeClr val="tx1"/>
                </a:solidFill>
                <a:latin typeface="Arial Narrow" pitchFamily="34" charset="0"/>
              </a:rPr>
              <a:t>procedure by the mine foreman of the previous shift and gets </a:t>
            </a:r>
            <a:r>
              <a:rPr lang="en-US" sz="2400" dirty="0" smtClean="0">
                <a:solidFill>
                  <a:schemeClr val="tx1"/>
                </a:solidFill>
                <a:latin typeface="Arial Narrow" pitchFamily="34" charset="0"/>
              </a:rPr>
              <a:t>“</a:t>
            </a:r>
            <a:r>
              <a:rPr lang="en-US" sz="2400" dirty="0" smtClean="0">
                <a:solidFill>
                  <a:schemeClr val="tx1"/>
                </a:solidFill>
                <a:latin typeface="Arial Narrow" pitchFamily="34" charset="0"/>
              </a:rPr>
              <a:t>The Work order for the shift” with </a:t>
            </a:r>
            <a:br>
              <a:rPr lang="en-US" sz="2400" dirty="0" smtClean="0">
                <a:solidFill>
                  <a:schemeClr val="tx1"/>
                </a:solidFill>
                <a:latin typeface="Arial Narrow" pitchFamily="34" charset="0"/>
              </a:rPr>
            </a:br>
            <a:r>
              <a:rPr lang="en-US" sz="2400" dirty="0" smtClean="0">
                <a:solidFill>
                  <a:schemeClr val="tx1"/>
                </a:solidFill>
                <a:latin typeface="Arial Narrow" pitchFamily="34" charset="0"/>
              </a:rPr>
              <a:t>a </a:t>
            </a:r>
            <a:r>
              <a:rPr lang="en-US" sz="2400" b="1" i="1" dirty="0" smtClean="0">
                <a:solidFill>
                  <a:schemeClr val="tx1"/>
                </a:solidFill>
                <a:latin typeface="Arial Narrow" pitchFamily="34" charset="0"/>
              </a:rPr>
              <a:t>control form </a:t>
            </a:r>
            <a:r>
              <a:rPr lang="en-US" sz="2400" dirty="0" smtClean="0">
                <a:solidFill>
                  <a:schemeClr val="tx1"/>
                </a:solidFill>
                <a:latin typeface="Arial Narrow" pitchFamily="34" charset="0"/>
              </a:rPr>
              <a:t>printed on its back-page . </a:t>
            </a:r>
            <a:br>
              <a:rPr lang="en-US" sz="2400" dirty="0" smtClean="0">
                <a:solidFill>
                  <a:schemeClr val="tx1"/>
                </a:solidFill>
                <a:latin typeface="Arial Narrow" pitchFamily="34" charset="0"/>
              </a:rPr>
            </a:br>
            <a:r>
              <a:rPr lang="en-US" sz="2400" dirty="0" smtClean="0">
                <a:solidFill>
                  <a:schemeClr val="tx1"/>
                </a:solidFill>
                <a:latin typeface="Arial Narrow" pitchFamily="34" charset="0"/>
              </a:rPr>
              <a:t/>
            </a:r>
            <a:br>
              <a:rPr lang="en-US" sz="2400" dirty="0" smtClean="0">
                <a:solidFill>
                  <a:schemeClr val="tx1"/>
                </a:solidFill>
                <a:latin typeface="Arial Narrow" pitchFamily="34" charset="0"/>
              </a:rPr>
            </a:br>
            <a:r>
              <a:rPr lang="en-US" sz="2400" dirty="0" smtClean="0">
                <a:solidFill>
                  <a:schemeClr val="tx1"/>
                </a:solidFill>
                <a:latin typeface="Arial Narrow" pitchFamily="34" charset="0"/>
              </a:rPr>
              <a:t>The control form is filled in during the shift by the mine foreman. At the end of the working shift the mine foreman transfer all data from the control blank to the Preventive part of the emergency procedure and signs it up. The control form should be filed into a special folder and kept for at least 3 months.</a:t>
            </a:r>
            <a:r>
              <a:rPr lang="ru-RU" sz="2000" dirty="0" smtClean="0">
                <a:effectLst>
                  <a:glow rad="101600">
                    <a:schemeClr val="tx2">
                      <a:lumMod val="60000"/>
                      <a:lumOff val="40000"/>
                      <a:alpha val="60000"/>
                    </a:schemeClr>
                  </a:glow>
                </a:effectLst>
                <a:latin typeface="Arial Narrow" pitchFamily="34" charset="0"/>
              </a:rPr>
              <a:t/>
            </a:r>
            <a:br>
              <a:rPr lang="ru-RU" sz="2000" dirty="0" smtClean="0">
                <a:effectLst>
                  <a:glow rad="101600">
                    <a:schemeClr val="tx2">
                      <a:lumMod val="60000"/>
                      <a:lumOff val="40000"/>
                      <a:alpha val="60000"/>
                    </a:schemeClr>
                  </a:glow>
                </a:effectLst>
                <a:latin typeface="Arial Narrow" pitchFamily="34" charset="0"/>
              </a:rPr>
            </a:br>
            <a:endParaRPr lang="ru-RU" sz="2000" dirty="0" smtClean="0">
              <a:latin typeface="Arial Narrow" pitchFamily="34" charset="0"/>
            </a:endParaRPr>
          </a:p>
        </p:txBody>
      </p:sp>
      <p:sp>
        <p:nvSpPr>
          <p:cNvPr id="8" name="TextBox 7"/>
          <p:cNvSpPr txBox="1"/>
          <p:nvPr/>
        </p:nvSpPr>
        <p:spPr>
          <a:xfrm>
            <a:off x="0" y="6596390"/>
            <a:ext cx="643125" cy="261610"/>
          </a:xfrm>
          <a:prstGeom prst="rect">
            <a:avLst/>
          </a:prstGeom>
          <a:noFill/>
        </p:spPr>
        <p:txBody>
          <a:bodyPr wrap="none" rtlCol="0">
            <a:spAutoFit/>
          </a:bodyPr>
          <a:lstStyle/>
          <a:p>
            <a:r>
              <a:rPr lang="en-US" sz="1100" b="1" dirty="0" smtClean="0">
                <a:solidFill>
                  <a:schemeClr val="bg1"/>
                </a:solidFill>
              </a:rPr>
              <a:t>Slide </a:t>
            </a:r>
            <a:r>
              <a:rPr lang="ru-RU" sz="1100" b="1" dirty="0" smtClean="0">
                <a:solidFill>
                  <a:schemeClr val="bg1"/>
                </a:solidFill>
              </a:rPr>
              <a:t>: </a:t>
            </a:r>
            <a:fld id="{31631C3C-BE36-4632-B712-5CA9C6BE99A3}" type="slidenum">
              <a:rPr lang="ru-RU" sz="1100" b="1" smtClean="0">
                <a:solidFill>
                  <a:schemeClr val="bg1"/>
                </a:solidFill>
              </a:rPr>
              <a:pPr/>
              <a:t>7</a:t>
            </a:fld>
            <a:endParaRPr lang="ru-RU" sz="11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100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57224" y="324129"/>
            <a:ext cx="7929618" cy="461665"/>
          </a:xfrm>
          <a:prstGeom prst="rect">
            <a:avLst/>
          </a:prstGeom>
          <a:noFill/>
        </p:spPr>
        <p:txBody>
          <a:bodyPr wrap="square" rtlCol="0" anchor="ctr">
            <a:spAutoFit/>
          </a:bodyPr>
          <a:lstStyle/>
          <a:p>
            <a:pPr algn="ctr"/>
            <a:r>
              <a:rPr lang="en-US" sz="2400" b="1" dirty="0" smtClean="0">
                <a:solidFill>
                  <a:schemeClr val="bg1"/>
                </a:solidFill>
                <a:latin typeface="Arial Black" pitchFamily="34" charset="0"/>
              </a:rPr>
              <a:t>Control Form</a:t>
            </a:r>
          </a:p>
        </p:txBody>
      </p:sp>
      <p:sp>
        <p:nvSpPr>
          <p:cNvPr id="4" name="TextBox 3"/>
          <p:cNvSpPr txBox="1"/>
          <p:nvPr/>
        </p:nvSpPr>
        <p:spPr>
          <a:xfrm>
            <a:off x="-32" y="6572272"/>
            <a:ext cx="643125" cy="261610"/>
          </a:xfrm>
          <a:prstGeom prst="rect">
            <a:avLst/>
          </a:prstGeom>
          <a:noFill/>
        </p:spPr>
        <p:txBody>
          <a:bodyPr wrap="none" rtlCol="0">
            <a:spAutoFit/>
          </a:bodyPr>
          <a:lstStyle/>
          <a:p>
            <a:r>
              <a:rPr lang="en-US" sz="1100" b="1" dirty="0" smtClean="0">
                <a:solidFill>
                  <a:schemeClr val="bg1"/>
                </a:solidFill>
              </a:rPr>
              <a:t>Slide </a:t>
            </a:r>
            <a:r>
              <a:rPr lang="ru-RU" sz="1100" b="1" dirty="0" smtClean="0">
                <a:solidFill>
                  <a:schemeClr val="bg1"/>
                </a:solidFill>
              </a:rPr>
              <a:t>: </a:t>
            </a:r>
            <a:fld id="{31631C3C-BE36-4632-B712-5CA9C6BE99A3}" type="slidenum">
              <a:rPr lang="ru-RU" sz="1100" b="1" smtClean="0">
                <a:solidFill>
                  <a:schemeClr val="bg1"/>
                </a:solidFill>
              </a:rPr>
              <a:pPr/>
              <a:t>8</a:t>
            </a:fld>
            <a:endParaRPr lang="ru-RU" sz="1100" b="1" dirty="0">
              <a:solidFill>
                <a:schemeClr val="bg1"/>
              </a:solidFill>
            </a:endParaRPr>
          </a:p>
        </p:txBody>
      </p:sp>
      <p:pic>
        <p:nvPicPr>
          <p:cNvPr id="1026" name="Picture 2" descr="G:\Анина папка\Международная деятельность\Канада\Конференция Канада 2013\статья на конференцию\бланк контроля 3.png"/>
          <p:cNvPicPr>
            <a:picLocks noChangeAspect="1" noChangeArrowheads="1"/>
          </p:cNvPicPr>
          <p:nvPr/>
        </p:nvPicPr>
        <p:blipFill>
          <a:blip r:embed="rId3" cstate="print"/>
          <a:srcRect/>
          <a:stretch>
            <a:fillRect/>
          </a:stretch>
        </p:blipFill>
        <p:spPr bwMode="auto">
          <a:xfrm>
            <a:off x="1465792" y="1142984"/>
            <a:ext cx="6522487" cy="5572164"/>
          </a:xfrm>
          <a:prstGeom prst="rect">
            <a:avLst/>
          </a:prstGeom>
          <a:noFill/>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357290" y="2928934"/>
            <a:ext cx="184731" cy="369332"/>
          </a:xfrm>
          <a:prstGeom prst="rect">
            <a:avLst/>
          </a:prstGeom>
          <a:noFill/>
        </p:spPr>
        <p:txBody>
          <a:bodyPr wrap="none" rtlCol="0">
            <a:spAutoFit/>
          </a:bodyPr>
          <a:lstStyle/>
          <a:p>
            <a:endParaRPr lang="ru-RU" dirty="0"/>
          </a:p>
        </p:txBody>
      </p:sp>
      <p:sp>
        <p:nvSpPr>
          <p:cNvPr id="12" name="TextBox 11"/>
          <p:cNvSpPr txBox="1"/>
          <p:nvPr/>
        </p:nvSpPr>
        <p:spPr>
          <a:xfrm>
            <a:off x="928662" y="243938"/>
            <a:ext cx="7929618" cy="830997"/>
          </a:xfrm>
          <a:prstGeom prst="rect">
            <a:avLst/>
          </a:prstGeom>
          <a:noFill/>
        </p:spPr>
        <p:txBody>
          <a:bodyPr wrap="square" rtlCol="0" anchor="ctr">
            <a:spAutoFit/>
          </a:bodyPr>
          <a:lstStyle/>
          <a:p>
            <a:pPr algn="ctr"/>
            <a:r>
              <a:rPr lang="en-US" sz="2400" b="1" dirty="0" smtClean="0">
                <a:solidFill>
                  <a:schemeClr val="bg1"/>
                </a:solidFill>
                <a:latin typeface="Arial Black" pitchFamily="34" charset="0"/>
              </a:rPr>
              <a:t>Drawings.</a:t>
            </a:r>
          </a:p>
          <a:p>
            <a:pPr algn="ctr"/>
            <a:r>
              <a:rPr lang="en-US" sz="2400" b="1" dirty="0" smtClean="0">
                <a:solidFill>
                  <a:schemeClr val="bg1"/>
                </a:solidFill>
                <a:latin typeface="Arial Black" pitchFamily="34" charset="0"/>
              </a:rPr>
              <a:t>Ventilation Scheme</a:t>
            </a:r>
            <a:endParaRPr lang="ru-RU" sz="2400" b="1" dirty="0" smtClean="0">
              <a:solidFill>
                <a:schemeClr val="bg1"/>
              </a:solidFill>
              <a:latin typeface="Arial Black" pitchFamily="34" charset="0"/>
            </a:endParaRPr>
          </a:p>
        </p:txBody>
      </p:sp>
      <p:sp>
        <p:nvSpPr>
          <p:cNvPr id="7" name="TextBox 6"/>
          <p:cNvSpPr txBox="1"/>
          <p:nvPr/>
        </p:nvSpPr>
        <p:spPr>
          <a:xfrm>
            <a:off x="-32" y="6572272"/>
            <a:ext cx="643125" cy="261610"/>
          </a:xfrm>
          <a:prstGeom prst="rect">
            <a:avLst/>
          </a:prstGeom>
          <a:noFill/>
        </p:spPr>
        <p:txBody>
          <a:bodyPr wrap="none" rtlCol="0">
            <a:spAutoFit/>
          </a:bodyPr>
          <a:lstStyle/>
          <a:p>
            <a:r>
              <a:rPr lang="en-US" sz="1100" b="1" dirty="0" smtClean="0">
                <a:solidFill>
                  <a:schemeClr val="bg1"/>
                </a:solidFill>
              </a:rPr>
              <a:t>Slide </a:t>
            </a:r>
            <a:r>
              <a:rPr lang="ru-RU" sz="1100" b="1" dirty="0" smtClean="0">
                <a:solidFill>
                  <a:schemeClr val="bg1"/>
                </a:solidFill>
              </a:rPr>
              <a:t>: </a:t>
            </a:r>
            <a:fld id="{31631C3C-BE36-4632-B712-5CA9C6BE99A3}" type="slidenum">
              <a:rPr lang="ru-RU" sz="1100" b="1" smtClean="0">
                <a:solidFill>
                  <a:schemeClr val="bg1"/>
                </a:solidFill>
              </a:rPr>
              <a:pPr/>
              <a:t>9</a:t>
            </a:fld>
            <a:endParaRPr lang="ru-RU" sz="1100" b="1" dirty="0">
              <a:solidFill>
                <a:schemeClr val="bg1"/>
              </a:solidFill>
            </a:endParaRPr>
          </a:p>
        </p:txBody>
      </p:sp>
      <p:grpSp>
        <p:nvGrpSpPr>
          <p:cNvPr id="8" name="Группа 7"/>
          <p:cNvGrpSpPr/>
          <p:nvPr/>
        </p:nvGrpSpPr>
        <p:grpSpPr>
          <a:xfrm>
            <a:off x="1000100" y="1487856"/>
            <a:ext cx="8143900" cy="5370143"/>
            <a:chOff x="1000100" y="1487856"/>
            <a:chExt cx="8143900" cy="5370143"/>
          </a:xfrm>
        </p:grpSpPr>
        <p:pic>
          <p:nvPicPr>
            <p:cNvPr id="9218" name="Picture 2"/>
            <p:cNvPicPr>
              <a:picLocks noChangeAspect="1" noChangeArrowheads="1"/>
            </p:cNvPicPr>
            <p:nvPr/>
          </p:nvPicPr>
          <p:blipFill>
            <a:blip r:embed="rId2" cstate="print"/>
            <a:srcRect/>
            <a:stretch>
              <a:fillRect/>
            </a:stretch>
          </p:blipFill>
          <p:spPr bwMode="auto">
            <a:xfrm>
              <a:off x="1000100" y="1487856"/>
              <a:ext cx="8143900" cy="5370143"/>
            </a:xfrm>
            <a:prstGeom prst="rect">
              <a:avLst/>
            </a:prstGeom>
            <a:noFill/>
            <a:ln w="9525">
              <a:noFill/>
              <a:miter lim="800000"/>
              <a:headEnd/>
              <a:tailEnd/>
            </a:ln>
            <a:effectLst/>
          </p:spPr>
        </p:pic>
        <p:sp>
          <p:nvSpPr>
            <p:cNvPr id="9" name="Скругленная прямоугольная выноска 8"/>
            <p:cNvSpPr/>
            <p:nvPr/>
          </p:nvSpPr>
          <p:spPr>
            <a:xfrm>
              <a:off x="6572264" y="5214950"/>
              <a:ext cx="2428892" cy="1500198"/>
            </a:xfrm>
            <a:prstGeom prst="wedgeRoundRectCallout">
              <a:avLst>
                <a:gd name="adj1" fmla="val -249435"/>
                <a:gd name="adj2" fmla="val -7430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b="1" dirty="0" smtClean="0">
                  <a:solidFill>
                    <a:schemeClr val="tx1"/>
                  </a:solidFill>
                </a:rPr>
                <a:t>From the end of every planned emergency procedure along the direction of the return ventilation air up to the exit to the surface colored lines are drawn on the Ventilation scheme</a:t>
              </a:r>
              <a:endParaRPr lang="ru-RU" sz="1200" b="1" dirty="0">
                <a:solidFill>
                  <a:schemeClr val="tx1"/>
                </a:solidFill>
              </a:endParaRPr>
            </a:p>
          </p:txBody>
        </p:sp>
        <p:sp>
          <p:nvSpPr>
            <p:cNvPr id="10" name="Скругленная прямоугольная выноска 9"/>
            <p:cNvSpPr/>
            <p:nvPr/>
          </p:nvSpPr>
          <p:spPr>
            <a:xfrm>
              <a:off x="2285984" y="3857628"/>
              <a:ext cx="1214446" cy="357190"/>
            </a:xfrm>
            <a:prstGeom prst="wedgeRoundRectCallout">
              <a:avLst>
                <a:gd name="adj1" fmla="val -92793"/>
                <a:gd name="adj2" fmla="val 17316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Alarm sensors</a:t>
              </a:r>
              <a:endParaRPr lang="ru-RU" sz="1200" dirty="0">
                <a:solidFill>
                  <a:schemeClr val="tx1"/>
                </a:solidFill>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Effect transition="in" filter="fade">
                                      <p:cBhvr>
                                        <p:cTn id="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2889</TotalTime>
  <Words>955</Words>
  <Application>Microsoft Office PowerPoint</Application>
  <PresentationFormat>Экран (4:3)</PresentationFormat>
  <Paragraphs>113</Paragraphs>
  <Slides>13</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Тема Office</vt:lpstr>
      <vt:lpstr>Слайд 1</vt:lpstr>
      <vt:lpstr>Слайд 2</vt:lpstr>
      <vt:lpstr>Слайд 3</vt:lpstr>
      <vt:lpstr>Слайд 4</vt:lpstr>
      <vt:lpstr>Слайд 5</vt:lpstr>
      <vt:lpstr>Слайд 6</vt:lpstr>
      <vt:lpstr>Filling of the Preventive part of the preplanned emergency procedure is done by a mine foreman. Before the mine foreman begins his work he learns information recorded in the Preventive part of the preplanned emergency procedure by the mine foreman of the previous shift and gets “The Work order for the shift” with  a control form printed on its back-page .   The control form is filled in during the shift by the mine foreman. At the end of the working shift the mine foreman transfer all data from the control blank to the Preventive part of the emergency procedure and signs it up. The control form should be filed into a special folder and kept for at least 3 months. </vt:lpstr>
      <vt:lpstr>Слайд 8</vt:lpstr>
      <vt:lpstr>Слайд 9</vt:lpstr>
      <vt:lpstr>Alarm sensors are installed at the following places in the mine:</vt:lpstr>
      <vt:lpstr>Слайд 11</vt:lpstr>
      <vt:lpstr>Advantages of  Emergency Prevention and Response Plan </vt:lpstr>
      <vt:lpstr>Слайд 13</vt:lpstr>
    </vt:vector>
  </TitlesOfParts>
  <Company>Lenovo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Lenovo User</dc:creator>
  <cp:lastModifiedBy>92017</cp:lastModifiedBy>
  <cp:revision>242</cp:revision>
  <dcterms:created xsi:type="dcterms:W3CDTF">2013-07-15T05:16:47Z</dcterms:created>
  <dcterms:modified xsi:type="dcterms:W3CDTF">2013-09-14T11:47:31Z</dcterms:modified>
</cp:coreProperties>
</file>